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2" r:id="rId2"/>
    <p:sldId id="260" r:id="rId3"/>
    <p:sldId id="284" r:id="rId4"/>
    <p:sldId id="285" r:id="rId5"/>
    <p:sldId id="288" r:id="rId6"/>
    <p:sldId id="291" r:id="rId7"/>
    <p:sldId id="292" r:id="rId8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FF99FF"/>
    <a:srgbClr val="00FFFF"/>
    <a:srgbClr val="FF6699"/>
    <a:srgbClr val="FFFF9F"/>
    <a:srgbClr val="FFFFCC"/>
    <a:srgbClr val="FFFF99"/>
    <a:srgbClr val="FFFF00"/>
    <a:srgbClr val="FF3F3F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6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5354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283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4411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3897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3758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6400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8248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138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6992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5435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5CF12-7980-457B-B114-3F73305C6A22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1833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5CF12-7980-457B-B114-3F73305C6A22}" type="datetimeFigureOut">
              <a:rPr kumimoji="1" lang="ja-JP" altLang="en-US" smtClean="0"/>
              <a:t>2017/9/20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245F9-D58D-40E2-B4B5-8D841D32AF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089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658624" y="1836495"/>
            <a:ext cx="7826752" cy="2877173"/>
          </a:xfrm>
          <a:noFill/>
          <a:ln w="41275">
            <a:solidFill>
              <a:schemeClr val="accent5">
                <a:lumMod val="50000"/>
              </a:schemeClr>
            </a:solidFill>
          </a:ln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lang="ja-JP" altLang="en-US" sz="4800" dirty="0">
                <a:latin typeface="Meiryo UI" panose="020B0604030504040204" pitchFamily="50" charset="-128"/>
                <a:ea typeface="Meiryo UI" panose="020B0604030504040204" pitchFamily="50" charset="-128"/>
              </a:rPr>
              <a:t>学習指導案の検討会を通して、</a:t>
            </a:r>
            <a:endParaRPr lang="en-US" altLang="ja-JP" sz="4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</a:pPr>
            <a:r>
              <a:rPr lang="ja-JP" altLang="en-US" sz="4800" dirty="0">
                <a:latin typeface="Meiryo UI" panose="020B0604030504040204" pitchFamily="50" charset="-128"/>
                <a:ea typeface="Meiryo UI" panose="020B0604030504040204" pitchFamily="50" charset="-128"/>
              </a:rPr>
              <a:t>本時の授業への見通し</a:t>
            </a:r>
            <a:r>
              <a:rPr lang="ja-JP" altLang="en-US" sz="4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ja-JP" altLang="en-US" sz="4800" dirty="0">
                <a:latin typeface="Meiryo UI" panose="020B0604030504040204" pitchFamily="50" charset="-128"/>
                <a:ea typeface="Meiryo UI" panose="020B0604030504040204" pitchFamily="50" charset="-128"/>
              </a:rPr>
              <a:t>持ち</a:t>
            </a:r>
            <a:r>
              <a:rPr lang="ja-JP" altLang="en-US" sz="4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endParaRPr lang="en-US" altLang="ja-JP" sz="4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>
              <a:lnSpc>
                <a:spcPct val="100000"/>
              </a:lnSpc>
            </a:pPr>
            <a:r>
              <a:rPr lang="ja-JP" altLang="en-US" sz="4800" dirty="0">
                <a:latin typeface="Meiryo UI" panose="020B0604030504040204" pitchFamily="50" charset="-128"/>
                <a:ea typeface="Meiryo UI" panose="020B0604030504040204" pitchFamily="50" charset="-128"/>
              </a:rPr>
              <a:t>参観の視点をつかむ。</a:t>
            </a:r>
            <a:endParaRPr lang="en-US" altLang="ja-JP" sz="4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4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9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2" name="テキスト ボックス 1"/>
            <p:cNvSpPr txBox="1"/>
            <p:nvPr/>
          </p:nvSpPr>
          <p:spPr>
            <a:xfrm>
              <a:off x="147918" y="13447"/>
              <a:ext cx="22053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目的</a:t>
              </a:r>
            </a:p>
          </p:txBody>
        </p:sp>
        <p:sp>
          <p:nvSpPr>
            <p:cNvPr id="3" name="正方形/長方形 2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１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10165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18851"/>
              </p:ext>
            </p:extLst>
          </p:nvPr>
        </p:nvGraphicFramePr>
        <p:xfrm>
          <a:off x="0" y="678078"/>
          <a:ext cx="9078421" cy="5732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19">
                  <a:extLst>
                    <a:ext uri="{9D8B030D-6E8A-4147-A177-3AD203B41FA5}">
                      <a16:colId xmlns:a16="http://schemas.microsoft.com/office/drawing/2014/main" xmlns="" val="651079"/>
                    </a:ext>
                  </a:extLst>
                </a:gridCol>
                <a:gridCol w="2638112">
                  <a:extLst>
                    <a:ext uri="{9D8B030D-6E8A-4147-A177-3AD203B41FA5}">
                      <a16:colId xmlns:a16="http://schemas.microsoft.com/office/drawing/2014/main" xmlns="" val="3990266321"/>
                    </a:ext>
                  </a:extLst>
                </a:gridCol>
                <a:gridCol w="1416676">
                  <a:extLst>
                    <a:ext uri="{9D8B030D-6E8A-4147-A177-3AD203B41FA5}">
                      <a16:colId xmlns:a16="http://schemas.microsoft.com/office/drawing/2014/main" xmlns="" val="1257178223"/>
                    </a:ext>
                  </a:extLst>
                </a:gridCol>
                <a:gridCol w="4751914">
                  <a:extLst>
                    <a:ext uri="{9D8B030D-6E8A-4147-A177-3AD203B41FA5}">
                      <a16:colId xmlns:a16="http://schemas.microsoft.com/office/drawing/2014/main" xmlns="" val="3973805099"/>
                    </a:ext>
                  </a:extLst>
                </a:gridCol>
              </a:tblGrid>
              <a:tr h="51532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研修の説明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２分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20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22967329"/>
                  </a:ext>
                </a:extLst>
              </a:tr>
              <a:tr h="81603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２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授業者からの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説明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３分</a:t>
                      </a:r>
                      <a:endParaRPr kumimoji="1" lang="ja-JP" altLang="en-US" sz="1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授業の概要、協議の視点を確認する。</a:t>
                      </a:r>
                      <a:endParaRPr kumimoji="1" lang="en-US" altLang="ja-JP" sz="2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13014574"/>
                  </a:ext>
                </a:extLst>
              </a:tr>
              <a:tr h="53791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３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個人思考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５分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協議の視点を基に個人で考える。</a:t>
                      </a:r>
                      <a:endParaRPr kumimoji="1" lang="en-US" altLang="ja-JP" sz="2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052829300"/>
                  </a:ext>
                </a:extLst>
              </a:tr>
              <a:tr h="99167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４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グループ協議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１２分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個人で考えたことを出し合い、グループで考えをまとめる。</a:t>
                      </a:r>
                      <a:endParaRPr kumimoji="1" lang="en-US" altLang="ja-JP" sz="2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062443876"/>
                  </a:ext>
                </a:extLst>
              </a:tr>
              <a:tr h="9431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全体で共有する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８分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協議内容を発表し、全体で共有する。</a:t>
                      </a:r>
                      <a:endParaRPr kumimoji="1" lang="en-US" altLang="ja-JP" sz="2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55936165"/>
                  </a:ext>
                </a:extLst>
              </a:tr>
              <a:tr h="94316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６　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振り返り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５分</a:t>
                      </a:r>
                      <a:endParaRPr kumimoji="1" lang="en-US" altLang="ja-JP" sz="2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授業者は本時に向けての修正点、</a:t>
                      </a:r>
                      <a:endParaRPr kumimoji="1" lang="en-US" altLang="ja-JP" sz="2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r>
                        <a:rPr kumimoji="1" lang="ja-JP" altLang="en-US" sz="2800" b="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参観者は本時の参観の視点を明確にする。</a:t>
                      </a:r>
                      <a:endParaRPr kumimoji="1" lang="en-US" altLang="ja-JP" sz="28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grpSp>
        <p:nvGrpSpPr>
          <p:cNvPr id="27" name="グループ化 26"/>
          <p:cNvGrpSpPr/>
          <p:nvPr/>
        </p:nvGrpSpPr>
        <p:grpSpPr>
          <a:xfrm>
            <a:off x="94130" y="13447"/>
            <a:ext cx="8972176" cy="400110"/>
            <a:chOff x="94130" y="13447"/>
            <a:chExt cx="8972176" cy="400110"/>
          </a:xfrm>
        </p:grpSpPr>
        <p:sp>
          <p:nvSpPr>
            <p:cNvPr id="28" name="テキスト ボックス 27"/>
            <p:cNvSpPr txBox="1"/>
            <p:nvPr/>
          </p:nvSpPr>
          <p:spPr>
            <a:xfrm>
              <a:off x="147918" y="13447"/>
              <a:ext cx="22053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20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研修の流れ</a:t>
              </a:r>
              <a:endParaRPr kumimoji="1"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94130" y="53788"/>
              <a:ext cx="67235" cy="282389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0" name="四角形: 角を丸くする 16"/>
            <p:cNvSpPr/>
            <p:nvPr/>
          </p:nvSpPr>
          <p:spPr>
            <a:xfrm>
              <a:off x="8602756" y="58644"/>
              <a:ext cx="463550" cy="23495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400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２</a:t>
              </a:r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02868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50000" y="2059393"/>
            <a:ext cx="8244000" cy="1512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28" name="サブタイトル 2"/>
          <p:cNvSpPr txBox="1">
            <a:spLocks/>
          </p:cNvSpPr>
          <p:nvPr/>
        </p:nvSpPr>
        <p:spPr>
          <a:xfrm>
            <a:off x="131109" y="1039699"/>
            <a:ext cx="8881783" cy="5502769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9" name="グループ化 28"/>
          <p:cNvGrpSpPr/>
          <p:nvPr/>
        </p:nvGrpSpPr>
        <p:grpSpPr>
          <a:xfrm>
            <a:off x="71345" y="293594"/>
            <a:ext cx="1784350" cy="1620000"/>
            <a:chOff x="6612592" y="2482477"/>
            <a:chExt cx="1784350" cy="1620000"/>
          </a:xfrm>
        </p:grpSpPr>
        <p:sp>
          <p:nvSpPr>
            <p:cNvPr id="30" name="楕円 7"/>
            <p:cNvSpPr/>
            <p:nvPr/>
          </p:nvSpPr>
          <p:spPr>
            <a:xfrm>
              <a:off x="6720542" y="2482477"/>
              <a:ext cx="1620000" cy="1620000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6612592" y="2815423"/>
              <a:ext cx="178435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個人</a:t>
              </a:r>
              <a:endPara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28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思考</a:t>
              </a:r>
              <a:endPara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2" name="テキスト ボックス 31"/>
          <p:cNvSpPr txBox="1"/>
          <p:nvPr/>
        </p:nvSpPr>
        <p:spPr>
          <a:xfrm>
            <a:off x="1855695" y="1103593"/>
            <a:ext cx="6858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授業者の説明を受け、考えや意見を付箋に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記入する。</a:t>
            </a: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450000" y="3664640"/>
            <a:ext cx="30794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付箋の記入の仕方　　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四角形: 角を丸くする 16"/>
          <p:cNvSpPr/>
          <p:nvPr/>
        </p:nvSpPr>
        <p:spPr>
          <a:xfrm>
            <a:off x="8602756" y="58644"/>
            <a:ext cx="463550" cy="23495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３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56412" y="2122895"/>
            <a:ext cx="87302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本時で実現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したい児童・生徒の</a:t>
            </a:r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学ぶ姿に向けて、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よい活動や支援、改善した方がよさそうな活動や支援を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理由も付けて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考えましょう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" name="メモ 3"/>
          <p:cNvSpPr/>
          <p:nvPr/>
        </p:nvSpPr>
        <p:spPr>
          <a:xfrm>
            <a:off x="1092922" y="4219552"/>
            <a:ext cx="2745578" cy="2187433"/>
          </a:xfrm>
          <a:prstGeom prst="foldedCorner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よいと思われる</a:t>
            </a:r>
            <a:endParaRPr kumimoji="1" lang="en-US" altLang="ja-JP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学習活動</a:t>
            </a:r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・支援</a:t>
            </a:r>
            <a:endParaRPr kumimoji="1" lang="en-US" altLang="ja-JP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その理由</a:t>
            </a:r>
            <a:endParaRPr kumimoji="1" lang="en-US" altLang="ja-JP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メモ 3">
            <a:extLst>
              <a:ext uri="{FF2B5EF4-FFF2-40B4-BE49-F238E27FC236}">
                <a16:creationId xmlns:a16="http://schemas.microsoft.com/office/drawing/2014/main" xmlns="" id="{72EB6381-1BED-4F52-8E66-EF28300E1740}"/>
              </a:ext>
            </a:extLst>
          </p:cNvPr>
          <p:cNvSpPr/>
          <p:nvPr/>
        </p:nvSpPr>
        <p:spPr>
          <a:xfrm>
            <a:off x="5284695" y="4243474"/>
            <a:ext cx="2745578" cy="2187433"/>
          </a:xfrm>
          <a:prstGeom prst="foldedCorner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kumimoji="1" lang="en-US" altLang="ja-JP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改善した方がよいと</a:t>
            </a:r>
            <a:endParaRPr kumimoji="1" lang="en-US" altLang="ja-JP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思われる学習活動</a:t>
            </a:r>
            <a:endParaRPr kumimoji="1" lang="en-US" altLang="ja-JP" sz="20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20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支援</a:t>
            </a:r>
            <a:endParaRPr kumimoji="1" lang="en-US" altLang="ja-JP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2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その理由</a:t>
            </a:r>
            <a:endParaRPr kumimoji="1" lang="en-US" altLang="ja-JP" sz="2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73788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角丸四角形 60"/>
          <p:cNvSpPr/>
          <p:nvPr/>
        </p:nvSpPr>
        <p:spPr>
          <a:xfrm>
            <a:off x="9764231" y="5584547"/>
            <a:ext cx="936468" cy="81682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角丸四角形 59"/>
          <p:cNvSpPr/>
          <p:nvPr/>
        </p:nvSpPr>
        <p:spPr>
          <a:xfrm>
            <a:off x="10171821" y="5854718"/>
            <a:ext cx="936468" cy="81682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9" name="角丸四角形 58"/>
          <p:cNvSpPr/>
          <p:nvPr/>
        </p:nvSpPr>
        <p:spPr>
          <a:xfrm>
            <a:off x="10040243" y="5628200"/>
            <a:ext cx="864000" cy="81682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角丸四角形 56"/>
          <p:cNvSpPr/>
          <p:nvPr/>
        </p:nvSpPr>
        <p:spPr>
          <a:xfrm>
            <a:off x="9939880" y="4829715"/>
            <a:ext cx="811576" cy="816829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9649459" y="5233879"/>
            <a:ext cx="834516" cy="92231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241253" y="2106137"/>
            <a:ext cx="6788030" cy="576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28" name="サブタイトル 2"/>
          <p:cNvSpPr txBox="1">
            <a:spLocks/>
          </p:cNvSpPr>
          <p:nvPr/>
        </p:nvSpPr>
        <p:spPr>
          <a:xfrm>
            <a:off x="131109" y="1039699"/>
            <a:ext cx="8881783" cy="5502769"/>
          </a:xfrm>
          <a:prstGeom prst="rect">
            <a:avLst/>
          </a:prstGeom>
          <a:ln w="57150">
            <a:solidFill>
              <a:srgbClr val="0070C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9" name="グループ化 28"/>
          <p:cNvGrpSpPr/>
          <p:nvPr/>
        </p:nvGrpSpPr>
        <p:grpSpPr>
          <a:xfrm>
            <a:off x="71345" y="293594"/>
            <a:ext cx="1784350" cy="1620000"/>
            <a:chOff x="6612592" y="2482477"/>
            <a:chExt cx="1784350" cy="1620000"/>
          </a:xfrm>
        </p:grpSpPr>
        <p:sp>
          <p:nvSpPr>
            <p:cNvPr id="30" name="楕円 7"/>
            <p:cNvSpPr/>
            <p:nvPr/>
          </p:nvSpPr>
          <p:spPr>
            <a:xfrm>
              <a:off x="6720542" y="2482477"/>
              <a:ext cx="1620000" cy="1620000"/>
            </a:xfrm>
            <a:prstGeom prst="ellipse">
              <a:avLst/>
            </a:prstGeom>
            <a:solidFill>
              <a:srgbClr val="0070C0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6612592" y="2815423"/>
              <a:ext cx="178435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グループ</a:t>
              </a:r>
              <a:endPara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28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協議</a:t>
              </a:r>
              <a:endPara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2" name="テキスト ボックス 31"/>
          <p:cNvSpPr txBox="1"/>
          <p:nvPr/>
        </p:nvSpPr>
        <p:spPr>
          <a:xfrm>
            <a:off x="1855694" y="1180867"/>
            <a:ext cx="7097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個人で考えたことをもとに、グループで協議する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91332" y="3535533"/>
            <a:ext cx="35663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①付箋紙を模造紙に貼る　　　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四角形: 角を丸くする 16"/>
          <p:cNvSpPr/>
          <p:nvPr/>
        </p:nvSpPr>
        <p:spPr>
          <a:xfrm>
            <a:off x="8602756" y="58644"/>
            <a:ext cx="463550" cy="23495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316438" y="2103538"/>
            <a:ext cx="88553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個人で考えたことを、グループで共有</a:t>
            </a:r>
            <a:r>
              <a:rPr lang="ja-JP" altLang="en-US" sz="2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しましょう</a:t>
            </a:r>
            <a:endParaRPr lang="en-US" altLang="ja-JP" sz="2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291332" y="4512470"/>
            <a:ext cx="46262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②共通している内容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で分類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する　　　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686450" y="2821286"/>
            <a:ext cx="150547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本時の学習指導案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メモ 39"/>
          <p:cNvSpPr/>
          <p:nvPr/>
        </p:nvSpPr>
        <p:spPr>
          <a:xfrm>
            <a:off x="9883019" y="5517321"/>
            <a:ext cx="652725" cy="347969"/>
          </a:xfrm>
          <a:prstGeom prst="foldedCorner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1" name="メモ 40"/>
          <p:cNvSpPr/>
          <p:nvPr/>
        </p:nvSpPr>
        <p:spPr>
          <a:xfrm>
            <a:off x="9602323" y="5743527"/>
            <a:ext cx="652725" cy="347969"/>
          </a:xfrm>
          <a:prstGeom prst="foldedCorner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2" name="メモ 41"/>
          <p:cNvSpPr/>
          <p:nvPr/>
        </p:nvSpPr>
        <p:spPr>
          <a:xfrm>
            <a:off x="10039099" y="5711227"/>
            <a:ext cx="652725" cy="347969"/>
          </a:xfrm>
          <a:prstGeom prst="foldedCorner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3" name="メモ 42"/>
          <p:cNvSpPr/>
          <p:nvPr/>
        </p:nvSpPr>
        <p:spPr>
          <a:xfrm>
            <a:off x="10441692" y="6220875"/>
            <a:ext cx="652725" cy="347969"/>
          </a:xfrm>
          <a:prstGeom prst="foldedCorner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5" name="メモ 44"/>
          <p:cNvSpPr/>
          <p:nvPr/>
        </p:nvSpPr>
        <p:spPr>
          <a:xfrm>
            <a:off x="9831250" y="5474449"/>
            <a:ext cx="652725" cy="347969"/>
          </a:xfrm>
          <a:prstGeom prst="foldedCorner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6" name="メモ 45"/>
          <p:cNvSpPr/>
          <p:nvPr/>
        </p:nvSpPr>
        <p:spPr>
          <a:xfrm>
            <a:off x="10115330" y="5734177"/>
            <a:ext cx="652725" cy="347969"/>
          </a:xfrm>
          <a:prstGeom prst="foldedCorner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7" name="メモ 46"/>
          <p:cNvSpPr/>
          <p:nvPr/>
        </p:nvSpPr>
        <p:spPr>
          <a:xfrm>
            <a:off x="9883020" y="4554282"/>
            <a:ext cx="652725" cy="347969"/>
          </a:xfrm>
          <a:prstGeom prst="foldedCorner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9" name="メモ 48"/>
          <p:cNvSpPr/>
          <p:nvPr/>
        </p:nvSpPr>
        <p:spPr>
          <a:xfrm>
            <a:off x="10401022" y="5801279"/>
            <a:ext cx="652725" cy="347969"/>
          </a:xfrm>
          <a:prstGeom prst="foldedCorner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0" name="メモ 49"/>
          <p:cNvSpPr/>
          <p:nvPr/>
        </p:nvSpPr>
        <p:spPr>
          <a:xfrm>
            <a:off x="9181276" y="5623630"/>
            <a:ext cx="652725" cy="347969"/>
          </a:xfrm>
          <a:prstGeom prst="foldedCorner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9425376" y="5623630"/>
            <a:ext cx="1006791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タイトル</a:t>
            </a:r>
            <a:endParaRPr lang="en-US" altLang="ja-JP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9689612" y="5541232"/>
            <a:ext cx="936000" cy="3564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タイトル</a:t>
            </a:r>
            <a:endParaRPr lang="en-US" altLang="ja-JP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9828327" y="4716941"/>
            <a:ext cx="936000" cy="3240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タイトル</a:t>
            </a:r>
            <a:endParaRPr lang="en-US" altLang="ja-JP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5680501" y="3198099"/>
            <a:ext cx="2922255" cy="3180481"/>
            <a:chOff x="5505483" y="3290347"/>
            <a:chExt cx="2623137" cy="3148526"/>
          </a:xfrm>
        </p:grpSpPr>
        <p:sp>
          <p:nvSpPr>
            <p:cNvPr id="7" name="正方形/長方形 6"/>
            <p:cNvSpPr/>
            <p:nvPr/>
          </p:nvSpPr>
          <p:spPr>
            <a:xfrm>
              <a:off x="5505483" y="3290347"/>
              <a:ext cx="2552665" cy="3148526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5530524" y="3290347"/>
              <a:ext cx="1493334" cy="3822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学習活動</a:t>
              </a:r>
              <a:endPara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5" name="テキスト ボックス 54"/>
            <p:cNvSpPr txBox="1"/>
            <p:nvPr/>
          </p:nvSpPr>
          <p:spPr>
            <a:xfrm>
              <a:off x="6901838" y="3291386"/>
              <a:ext cx="1226782" cy="3822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1600" b="1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支援等</a:t>
              </a:r>
              <a:endParaRPr lang="en-US" altLang="ja-JP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cxnSp>
          <p:nvCxnSpPr>
            <p:cNvPr id="9" name="直線コネクタ 8"/>
            <p:cNvCxnSpPr/>
            <p:nvPr/>
          </p:nvCxnSpPr>
          <p:spPr>
            <a:xfrm>
              <a:off x="5505483" y="3641445"/>
              <a:ext cx="255266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コネクタ 10"/>
            <p:cNvCxnSpPr/>
            <p:nvPr/>
          </p:nvCxnSpPr>
          <p:spPr>
            <a:xfrm flipH="1">
              <a:off x="6832955" y="3298827"/>
              <a:ext cx="1" cy="3132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メモ 47"/>
          <p:cNvSpPr/>
          <p:nvPr/>
        </p:nvSpPr>
        <p:spPr>
          <a:xfrm>
            <a:off x="7583950" y="4549238"/>
            <a:ext cx="497977" cy="309817"/>
          </a:xfrm>
          <a:prstGeom prst="foldedCorner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4" name="メモ 63"/>
          <p:cNvSpPr/>
          <p:nvPr/>
        </p:nvSpPr>
        <p:spPr>
          <a:xfrm>
            <a:off x="6357754" y="4884792"/>
            <a:ext cx="497977" cy="295390"/>
          </a:xfrm>
          <a:prstGeom prst="foldedCorner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5" name="メモ 64"/>
          <p:cNvSpPr/>
          <p:nvPr/>
        </p:nvSpPr>
        <p:spPr>
          <a:xfrm>
            <a:off x="6431307" y="3925926"/>
            <a:ext cx="497977" cy="295390"/>
          </a:xfrm>
          <a:prstGeom prst="foldedCorner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6" name="メモ 65"/>
          <p:cNvSpPr/>
          <p:nvPr/>
        </p:nvSpPr>
        <p:spPr>
          <a:xfrm>
            <a:off x="7310115" y="4345757"/>
            <a:ext cx="497977" cy="295390"/>
          </a:xfrm>
          <a:prstGeom prst="foldedCorner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7" name="メモ 66"/>
          <p:cNvSpPr/>
          <p:nvPr/>
        </p:nvSpPr>
        <p:spPr>
          <a:xfrm>
            <a:off x="6021340" y="3819041"/>
            <a:ext cx="497977" cy="295390"/>
          </a:xfrm>
          <a:prstGeom prst="foldedCorner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8" name="メモ 67"/>
          <p:cNvSpPr/>
          <p:nvPr/>
        </p:nvSpPr>
        <p:spPr>
          <a:xfrm>
            <a:off x="6434740" y="5763806"/>
            <a:ext cx="497977" cy="295390"/>
          </a:xfrm>
          <a:prstGeom prst="foldedCorner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9" name="メモ 68"/>
          <p:cNvSpPr/>
          <p:nvPr/>
        </p:nvSpPr>
        <p:spPr>
          <a:xfrm>
            <a:off x="6059907" y="5589821"/>
            <a:ext cx="497977" cy="295390"/>
          </a:xfrm>
          <a:prstGeom prst="foldedCorner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0" name="メモ 69"/>
          <p:cNvSpPr/>
          <p:nvPr/>
        </p:nvSpPr>
        <p:spPr>
          <a:xfrm>
            <a:off x="7719488" y="5502242"/>
            <a:ext cx="497977" cy="295390"/>
          </a:xfrm>
          <a:prstGeom prst="foldedCorner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1" name="メモ 70"/>
          <p:cNvSpPr/>
          <p:nvPr/>
        </p:nvSpPr>
        <p:spPr>
          <a:xfrm>
            <a:off x="7343819" y="5340061"/>
            <a:ext cx="497977" cy="295390"/>
          </a:xfrm>
          <a:prstGeom prst="foldedCorner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6" name="メモ 63">
            <a:extLst>
              <a:ext uri="{FF2B5EF4-FFF2-40B4-BE49-F238E27FC236}">
                <a16:creationId xmlns:a16="http://schemas.microsoft.com/office/drawing/2014/main" xmlns="" id="{40E52F44-E0CA-45C5-BDAB-A32911C4227A}"/>
              </a:ext>
            </a:extLst>
          </p:cNvPr>
          <p:cNvSpPr/>
          <p:nvPr/>
        </p:nvSpPr>
        <p:spPr>
          <a:xfrm>
            <a:off x="5948886" y="4740845"/>
            <a:ext cx="497977" cy="295390"/>
          </a:xfrm>
          <a:prstGeom prst="foldedCorner">
            <a:avLst/>
          </a:prstGeom>
          <a:solidFill>
            <a:srgbClr val="FF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7" name="メモ 66">
            <a:extLst>
              <a:ext uri="{FF2B5EF4-FFF2-40B4-BE49-F238E27FC236}">
                <a16:creationId xmlns:a16="http://schemas.microsoft.com/office/drawing/2014/main" xmlns="" id="{39E7B2C8-C887-4F88-A5DE-25D0343D11A0}"/>
              </a:ext>
            </a:extLst>
          </p:cNvPr>
          <p:cNvSpPr/>
          <p:nvPr/>
        </p:nvSpPr>
        <p:spPr>
          <a:xfrm>
            <a:off x="7272794" y="3726419"/>
            <a:ext cx="497977" cy="295390"/>
          </a:xfrm>
          <a:prstGeom prst="foldedCorner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2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46797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サブタイトル 2"/>
          <p:cNvSpPr txBox="1">
            <a:spLocks/>
          </p:cNvSpPr>
          <p:nvPr/>
        </p:nvSpPr>
        <p:spPr>
          <a:xfrm>
            <a:off x="131109" y="1039699"/>
            <a:ext cx="8881783" cy="5502769"/>
          </a:xfrm>
          <a:prstGeom prst="rect">
            <a:avLst/>
          </a:prstGeom>
          <a:ln w="57150">
            <a:solidFill>
              <a:srgbClr val="33CC33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9" name="グループ化 28"/>
          <p:cNvGrpSpPr/>
          <p:nvPr/>
        </p:nvGrpSpPr>
        <p:grpSpPr>
          <a:xfrm>
            <a:off x="71345" y="293594"/>
            <a:ext cx="1784350" cy="1620000"/>
            <a:chOff x="6612592" y="2482477"/>
            <a:chExt cx="1784350" cy="1620000"/>
          </a:xfrm>
        </p:grpSpPr>
        <p:sp>
          <p:nvSpPr>
            <p:cNvPr id="30" name="楕円 7"/>
            <p:cNvSpPr/>
            <p:nvPr/>
          </p:nvSpPr>
          <p:spPr>
            <a:xfrm>
              <a:off x="6720542" y="2482477"/>
              <a:ext cx="1620000" cy="1620000"/>
            </a:xfrm>
            <a:prstGeom prst="ellipse">
              <a:avLst/>
            </a:prstGeom>
            <a:solidFill>
              <a:srgbClr val="33CC3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6612592" y="2815423"/>
              <a:ext cx="1784350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全体で</a:t>
              </a:r>
              <a:endPara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lang="ja-JP" altLang="en-US" sz="28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共有</a:t>
              </a:r>
              <a:endPara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2" name="テキスト ボックス 31"/>
          <p:cNvSpPr txBox="1"/>
          <p:nvPr/>
        </p:nvSpPr>
        <p:spPr>
          <a:xfrm>
            <a:off x="1855695" y="1182571"/>
            <a:ext cx="63612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グループごとに協議内容を発表する。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四角形: 角を丸くする 16"/>
          <p:cNvSpPr/>
          <p:nvPr/>
        </p:nvSpPr>
        <p:spPr>
          <a:xfrm>
            <a:off x="8602756" y="58644"/>
            <a:ext cx="463550" cy="23495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40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1536763" y="3461393"/>
            <a:ext cx="622928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協議内容を全体で共有しましょう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3695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サブタイトル 2"/>
          <p:cNvSpPr txBox="1">
            <a:spLocks/>
          </p:cNvSpPr>
          <p:nvPr/>
        </p:nvSpPr>
        <p:spPr>
          <a:xfrm>
            <a:off x="131109" y="1039699"/>
            <a:ext cx="8881783" cy="5502769"/>
          </a:xfrm>
          <a:prstGeom prst="rect">
            <a:avLst/>
          </a:prstGeom>
          <a:ln w="57150">
            <a:solidFill>
              <a:srgbClr val="FFC00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36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44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29" name="グループ化 28"/>
          <p:cNvGrpSpPr/>
          <p:nvPr/>
        </p:nvGrpSpPr>
        <p:grpSpPr>
          <a:xfrm>
            <a:off x="97120" y="293594"/>
            <a:ext cx="1784350" cy="1620000"/>
            <a:chOff x="6638367" y="2482477"/>
            <a:chExt cx="1784350" cy="1620000"/>
          </a:xfrm>
        </p:grpSpPr>
        <p:sp>
          <p:nvSpPr>
            <p:cNvPr id="30" name="楕円 7"/>
            <p:cNvSpPr/>
            <p:nvPr/>
          </p:nvSpPr>
          <p:spPr>
            <a:xfrm>
              <a:off x="6720542" y="2482477"/>
              <a:ext cx="1620000" cy="1620000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32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1" name="テキスト ボックス 30"/>
            <p:cNvSpPr txBox="1"/>
            <p:nvPr/>
          </p:nvSpPr>
          <p:spPr>
            <a:xfrm>
              <a:off x="6638367" y="3043385"/>
              <a:ext cx="178435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sz="2800" b="1" dirty="0">
                  <a:solidFill>
                    <a:schemeClr val="bg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省察</a:t>
              </a:r>
              <a:endParaRPr lang="en-US" altLang="ja-JP" sz="28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32" name="テキスト ボックス 31"/>
          <p:cNvSpPr txBox="1"/>
          <p:nvPr/>
        </p:nvSpPr>
        <p:spPr>
          <a:xfrm>
            <a:off x="1855695" y="1182571"/>
            <a:ext cx="674706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グループで振り返り、本時に向けての参観の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視点を明確にする。</a:t>
            </a:r>
            <a:endParaRPr lang="en-US" altLang="ja-JP" sz="28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四角形: 角を丸くする 16"/>
          <p:cNvSpPr/>
          <p:nvPr/>
        </p:nvSpPr>
        <p:spPr>
          <a:xfrm>
            <a:off x="8602756" y="58644"/>
            <a:ext cx="463550" cy="234950"/>
          </a:xfrm>
          <a:prstGeom prst="round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ja-JP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en-US" altLang="ja-JP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6</a:t>
            </a:r>
          </a:p>
          <a:p>
            <a:pPr algn="ctr"/>
            <a:endParaRPr kumimoji="1" lang="ja-JP" altLang="en-US" sz="14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990621" y="3581699"/>
            <a:ext cx="71627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グループで</a:t>
            </a:r>
            <a:r>
              <a:rPr lang="ja-JP" altLang="en-US" sz="3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参観</a:t>
            </a:r>
            <a:r>
              <a:rPr lang="ja-JP" altLang="en-US" sz="36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の視点を確認しましょう</a:t>
            </a:r>
            <a:endParaRPr lang="en-US" altLang="ja-JP" sz="3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47508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2356833" y="281888"/>
            <a:ext cx="24083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グループ</a:t>
            </a:r>
            <a:endParaRPr kumimoji="1" lang="ja-JP" altLang="en-US" sz="2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9" name="直線コネクタ 8"/>
          <p:cNvCxnSpPr/>
          <p:nvPr/>
        </p:nvCxnSpPr>
        <p:spPr>
          <a:xfrm>
            <a:off x="154546" y="785086"/>
            <a:ext cx="3940935" cy="0"/>
          </a:xfrm>
          <a:prstGeom prst="line">
            <a:avLst/>
          </a:prstGeom>
          <a:ln w="22225">
            <a:solidFill>
              <a:schemeClr val="tx1"/>
            </a:solidFill>
            <a:prstDash val="solid"/>
            <a:headEnd type="none"/>
            <a:tailEnd type="oval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テキスト ボックス 12"/>
          <p:cNvSpPr txBox="1"/>
          <p:nvPr/>
        </p:nvSpPr>
        <p:spPr>
          <a:xfrm>
            <a:off x="154546" y="1147671"/>
            <a:ext cx="8822029" cy="230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82753" y="926143"/>
            <a:ext cx="5641529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本時</a:t>
            </a:r>
            <a:r>
              <a:rPr lang="ja-JP" altLang="en-US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で</a:t>
            </a:r>
            <a:r>
              <a:rPr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期待</a:t>
            </a:r>
            <a:r>
              <a:rPr lang="ja-JP" altLang="en-US" sz="28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したい児童・生徒の姿</a:t>
            </a:r>
            <a:endParaRPr kumimoji="1" lang="ja-JP" altLang="en-US" sz="2800" b="1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xmlns="" id="{1C4DD6AC-C22E-404E-A451-40C7DF9C2327}"/>
              </a:ext>
            </a:extLst>
          </p:cNvPr>
          <p:cNvSpPr txBox="1"/>
          <p:nvPr/>
        </p:nvSpPr>
        <p:spPr>
          <a:xfrm>
            <a:off x="154546" y="4005389"/>
            <a:ext cx="8822029" cy="2772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xmlns="" id="{8038AC40-3647-4163-8C14-FE4FEE8D0743}"/>
              </a:ext>
            </a:extLst>
          </p:cNvPr>
          <p:cNvSpPr txBox="1"/>
          <p:nvPr/>
        </p:nvSpPr>
        <p:spPr>
          <a:xfrm>
            <a:off x="282753" y="3611055"/>
            <a:ext cx="4148159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そのために、</a:t>
            </a:r>
            <a:endParaRPr kumimoji="1" lang="en-US" altLang="ja-JP" sz="2800" b="1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2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メイリオ" panose="020B0604030504040204" pitchFamily="50" charset="-128"/>
              </a:rPr>
              <a:t>グループでここを見る</a:t>
            </a: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xmlns="" id="{8756758E-2499-4F94-B0BB-A17886BBDA96}"/>
              </a:ext>
            </a:extLst>
          </p:cNvPr>
          <p:cNvSpPr/>
          <p:nvPr/>
        </p:nvSpPr>
        <p:spPr>
          <a:xfrm>
            <a:off x="4351883" y="3585784"/>
            <a:ext cx="972000" cy="9720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xmlns="" id="{9D473755-A0E5-4E43-8630-C1174D3007E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biLevel thresh="7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8210" y="3591495"/>
            <a:ext cx="959346" cy="959346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xmlns="" id="{6CEBF27E-94E3-4CB5-A7F1-EF49C73115BB}"/>
              </a:ext>
            </a:extLst>
          </p:cNvPr>
          <p:cNvSpPr txBox="1"/>
          <p:nvPr/>
        </p:nvSpPr>
        <p:spPr>
          <a:xfrm>
            <a:off x="282753" y="1428198"/>
            <a:ext cx="69731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本時でどのような児童・生徒の学びを期待するか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ついて　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簡潔に記述する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xmlns="" id="{F60581DC-9729-4556-A5B2-E99F059E6A31}"/>
              </a:ext>
            </a:extLst>
          </p:cNvPr>
          <p:cNvSpPr txBox="1"/>
          <p:nvPr/>
        </p:nvSpPr>
        <p:spPr>
          <a:xfrm>
            <a:off x="282753" y="4469262"/>
            <a:ext cx="869382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そのために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◆いつ（どの場面の）</a:t>
            </a:r>
            <a:r>
              <a:rPr lang="en-US" altLang="ja-JP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◆だれの （〇〇くんや〇〇さんを）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◆どのような（会話、表情、しぐさ、）等を記述する。</a:t>
            </a:r>
            <a:endParaRPr lang="en-US" altLang="ja-JP" sz="24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　　</a:t>
            </a:r>
            <a:endParaRPr lang="en-US" altLang="ja-JP" sz="24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xmlns="" id="{6CEBF27E-94E3-4CB5-A7F1-EF49C73115BB}"/>
              </a:ext>
            </a:extLst>
          </p:cNvPr>
          <p:cNvSpPr txBox="1"/>
          <p:nvPr/>
        </p:nvSpPr>
        <p:spPr>
          <a:xfrm>
            <a:off x="830397" y="5843458"/>
            <a:ext cx="78915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例）展開の場面の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A</a:t>
            </a:r>
            <a:r>
              <a:rPr lang="ja-JP" altLang="en-US" sz="24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くん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en-US" altLang="ja-JP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B</a:t>
            </a:r>
            <a:r>
              <a:rPr lang="ja-JP" altLang="en-US" sz="2400" b="1" dirty="0" err="1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さんの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対話の様子やそれをもとに、</a:t>
            </a:r>
            <a:endParaRPr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ノートに自分の考えを書いている所</a:t>
            </a:r>
            <a:endParaRPr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xmlns="" id="{6CEBF27E-94E3-4CB5-A7F1-EF49C73115BB}"/>
              </a:ext>
            </a:extLst>
          </p:cNvPr>
          <p:cNvSpPr txBox="1"/>
          <p:nvPr/>
        </p:nvSpPr>
        <p:spPr>
          <a:xfrm>
            <a:off x="1748798" y="2734480"/>
            <a:ext cx="69731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例）既習事項を活かして考えている姿</a:t>
            </a:r>
            <a:endParaRPr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32387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357</Words>
  <Application>Microsoft Office PowerPoint</Application>
  <PresentationFormat>画面に合わせる (4:3)</PresentationFormat>
  <Paragraphs>92</Paragraphs>
  <Slides>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5" baseType="lpstr">
      <vt:lpstr>HG丸ｺﾞｼｯｸM-PRO</vt:lpstr>
      <vt:lpstr>Meiryo UI</vt:lpstr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2017-09-15T06:06:00Z</dcterms:created>
  <dcterms:modified xsi:type="dcterms:W3CDTF">2017-09-20T08:33:57Z</dcterms:modified>
</cp:coreProperties>
</file>