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896" r:id="rId1"/>
  </p:sldMasterIdLst>
  <p:notesMasterIdLst>
    <p:notesMasterId r:id="rId9"/>
  </p:notesMasterIdLst>
  <p:handoutMasterIdLst>
    <p:handoutMasterId r:id="rId10"/>
  </p:handoutMasterIdLst>
  <p:sldIdLst>
    <p:sldId id="2287" r:id="rId2"/>
    <p:sldId id="2186" r:id="rId3"/>
    <p:sldId id="2286" r:id="rId4"/>
    <p:sldId id="2298" r:id="rId5"/>
    <p:sldId id="2299" r:id="rId6"/>
    <p:sldId id="2300" r:id="rId7"/>
    <p:sldId id="2303" r:id="rId8"/>
  </p:sldIdLst>
  <p:sldSz cx="9144000" cy="6858000" type="screen4x3"/>
  <p:notesSz cx="9926638" cy="6797675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9AD14320-1879-49EB-B90F-A86D04D21FF2}">
          <p14:sldIdLst>
            <p14:sldId id="2287"/>
            <p14:sldId id="2186"/>
            <p14:sldId id="2286"/>
            <p14:sldId id="2298"/>
            <p14:sldId id="2299"/>
            <p14:sldId id="2300"/>
            <p14:sldId id="230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15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FF6F05"/>
    <a:srgbClr val="66FFCC"/>
    <a:srgbClr val="33CCFF"/>
    <a:srgbClr val="0000FF"/>
    <a:srgbClr val="FF7C80"/>
    <a:srgbClr val="CCFF33"/>
    <a:srgbClr val="00CCFF"/>
    <a:srgbClr val="C00000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FD0F851-EC5A-4D38-B0AD-8093EC10F338}" styleName="淡色スタイル 1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8D230F3-CF80-4859-8CE7-A43EE81993B5}" styleName="淡色スタイル 1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F2DE63D5-997A-4646-A377-4702673A728D}" styleName="淡色スタイル 2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912C8C85-51F0-491E-9774-3900AFEF0FD7}" styleName="淡色スタイル 2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518" autoAdjust="0"/>
    <p:restoredTop sz="73741" autoAdjust="0"/>
  </p:normalViewPr>
  <p:slideViewPr>
    <p:cSldViewPr>
      <p:cViewPr varScale="1">
        <p:scale>
          <a:sx n="55" d="100"/>
          <a:sy n="55" d="100"/>
        </p:scale>
        <p:origin x="1554" y="60"/>
      </p:cViewPr>
      <p:guideLst>
        <p:guide orient="horz" pos="2115"/>
        <p:guide pos="2880"/>
      </p:guideLst>
    </p:cSldViewPr>
  </p:slideViewPr>
  <p:outlineViewPr>
    <p:cViewPr>
      <p:scale>
        <a:sx n="33" d="100"/>
        <a:sy n="33" d="100"/>
      </p:scale>
      <p:origin x="0" y="-884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1704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スライド番号プレースホルダー 9"/>
          <p:cNvSpPr>
            <a:spLocks noGrp="1"/>
          </p:cNvSpPr>
          <p:nvPr>
            <p:ph type="sldNum" sz="quarter" idx="3"/>
          </p:nvPr>
        </p:nvSpPr>
        <p:spPr>
          <a:xfrm>
            <a:off x="5622925" y="6456363"/>
            <a:ext cx="4302125" cy="3413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9CDF62-C304-4029-815B-D1808BC558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5740032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2" y="2"/>
            <a:ext cx="4301543" cy="341064"/>
          </a:xfrm>
          <a:prstGeom prst="rect">
            <a:avLst/>
          </a:prstGeom>
        </p:spPr>
        <p:txBody>
          <a:bodyPr vert="horz" lIns="91368" tIns="45680" rIns="91368" bIns="4568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622800" y="2"/>
            <a:ext cx="4301543" cy="341064"/>
          </a:xfrm>
          <a:prstGeom prst="rect">
            <a:avLst/>
          </a:prstGeom>
        </p:spPr>
        <p:txBody>
          <a:bodyPr vert="horz" lIns="91368" tIns="45680" rIns="91368" bIns="45680" rtlCol="0"/>
          <a:lstStyle>
            <a:lvl1pPr algn="r">
              <a:defRPr sz="1200"/>
            </a:lvl1pPr>
          </a:lstStyle>
          <a:p>
            <a:fld id="{FC74053A-97E4-4212-AE2F-39683A01FC04}" type="datetime3">
              <a:rPr kumimoji="1" lang="ja-JP" altLang="en-US" smtClean="0"/>
              <a:t>平成29年9月20日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435350" y="850900"/>
            <a:ext cx="3055938" cy="22923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68" tIns="45680" rIns="91368" bIns="4568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92665" y="3271388"/>
            <a:ext cx="7941310" cy="2676585"/>
          </a:xfrm>
          <a:prstGeom prst="rect">
            <a:avLst/>
          </a:prstGeom>
        </p:spPr>
        <p:txBody>
          <a:bodyPr vert="horz" lIns="91368" tIns="45680" rIns="91368" bIns="4568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2" y="6456612"/>
            <a:ext cx="4301543" cy="341064"/>
          </a:xfrm>
          <a:prstGeom prst="rect">
            <a:avLst/>
          </a:prstGeom>
        </p:spPr>
        <p:txBody>
          <a:bodyPr vert="horz" lIns="91368" tIns="45680" rIns="91368" bIns="4568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622800" y="6456612"/>
            <a:ext cx="4301543" cy="341064"/>
          </a:xfrm>
          <a:prstGeom prst="rect">
            <a:avLst/>
          </a:prstGeom>
        </p:spPr>
        <p:txBody>
          <a:bodyPr vert="horz" lIns="91368" tIns="45680" rIns="91368" bIns="45680" rtlCol="0" anchor="b"/>
          <a:lstStyle>
            <a:lvl1pPr algn="r">
              <a:defRPr sz="1200"/>
            </a:lvl1pPr>
          </a:lstStyle>
          <a:p>
            <a:fld id="{8E486F06-0E1D-437B-9F42-3F927AC94E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7856890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B61F05-140B-4037-8034-928B5A1CE5B3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2833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B61F05-140B-4037-8034-928B5A1CE5B3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89357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B61F05-140B-4037-8034-928B5A1CE5B3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51334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B61F05-140B-4037-8034-928B5A1CE5B3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6840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B61F05-140B-4037-8034-928B5A1CE5B3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96089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5166461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B61F05-140B-4037-8034-928B5A1CE5B3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91241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516234CE-563E-4A85-A109-D7A691125F11}" type="datetime1">
              <a:rPr lang="en-US" altLang="ja-JP" smtClean="0">
                <a:solidFill>
                  <a:prstClr val="black">
                    <a:tint val="75000"/>
                  </a:prstClr>
                </a:solidFill>
              </a:rPr>
              <a:t>9/20/2017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086600" y="6589713"/>
            <a:ext cx="2057400" cy="3651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667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3DCCDE36-3811-40D2-BFF7-F44D4C696048}" type="datetime1">
              <a:rPr lang="en-US" altLang="ja-JP" smtClean="0">
                <a:solidFill>
                  <a:prstClr val="black">
                    <a:tint val="75000"/>
                  </a:prstClr>
                </a:solidFill>
              </a:rPr>
              <a:t>9/20/2017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086600" y="6570664"/>
            <a:ext cx="20574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fld id="{89333C77-0158-454C-844F-B7AB9BD7DAD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25580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7B79E665-DBA1-4F08-BFC6-3A377D595900}" type="datetime1">
              <a:rPr lang="en-US" altLang="ja-JP" smtClean="0">
                <a:solidFill>
                  <a:prstClr val="black">
                    <a:tint val="75000"/>
                  </a:prstClr>
                </a:solidFill>
              </a:rPr>
              <a:t>9/20/2017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086600" y="6557964"/>
            <a:ext cx="20574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17291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7C311B1-9F11-400C-BF44-7099E2CE54EB}" type="datetime1">
              <a:rPr lang="en-US" altLang="ja-JP" smtClean="0">
                <a:solidFill>
                  <a:prstClr val="black">
                    <a:tint val="75000"/>
                  </a:prstClr>
                </a:solidFill>
              </a:rPr>
              <a:t>9/20/2017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086600" y="6589713"/>
            <a:ext cx="2057400" cy="365125"/>
          </a:xfrm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97559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19CE1EC-D265-4887-AD35-0085500759F1}" type="datetime1">
              <a:rPr lang="en-US" altLang="ja-JP" smtClean="0">
                <a:solidFill>
                  <a:prstClr val="black">
                    <a:tint val="75000"/>
                  </a:prstClr>
                </a:solidFill>
              </a:rPr>
              <a:t>9/20/2017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004050" y="6597651"/>
            <a:ext cx="2057400" cy="3651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03011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C01B6CB8-1371-4AD8-8201-600043761079}" type="datetime1">
              <a:rPr lang="en-US" altLang="ja-JP" smtClean="0">
                <a:solidFill>
                  <a:prstClr val="black">
                    <a:tint val="75000"/>
                  </a:prstClr>
                </a:solidFill>
              </a:rPr>
              <a:t>9/20/2017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>
          <a:xfrm>
            <a:off x="7004050" y="6584951"/>
            <a:ext cx="2057400" cy="3651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fld id="{6FF9F0C5-380F-41C2-899A-BAC0F0927E1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09986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AF514FC5-B5B5-4A7D-BF03-BC4F8B86018F}" type="datetime1">
              <a:rPr lang="en-US" altLang="ja-JP" smtClean="0">
                <a:solidFill>
                  <a:prstClr val="black">
                    <a:tint val="75000"/>
                  </a:prstClr>
                </a:solidFill>
              </a:rPr>
              <a:t>9/20/2017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>
          <a:xfrm>
            <a:off x="7004050" y="6584951"/>
            <a:ext cx="20574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27674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A3B16169-9283-4522-B558-85CBE7EC51A4}" type="datetime1">
              <a:rPr lang="en-US" altLang="ja-JP" smtClean="0">
                <a:solidFill>
                  <a:prstClr val="black">
                    <a:tint val="75000"/>
                  </a:prstClr>
                </a:solidFill>
              </a:rPr>
              <a:t>9/20/2017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004050" y="6584951"/>
            <a:ext cx="2057400" cy="3651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68881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2B6D3E1-F28B-44B3-8D8C-E6CCAA0DE757}" type="datetime1">
              <a:rPr lang="en-US" altLang="ja-JP" smtClean="0">
                <a:solidFill>
                  <a:prstClr val="black">
                    <a:tint val="75000"/>
                  </a:prstClr>
                </a:solidFill>
              </a:rPr>
              <a:t>9/20/2017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7086600" y="6573837"/>
            <a:ext cx="2057400" cy="3651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59930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D02D9D5D-824C-4057-A3F7-392015F0752A}" type="datetime1">
              <a:rPr lang="en-US" altLang="ja-JP" smtClean="0">
                <a:solidFill>
                  <a:prstClr val="black">
                    <a:tint val="75000"/>
                  </a:prstClr>
                </a:solidFill>
              </a:rPr>
              <a:t>9/20/2017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>
          <a:xfrm>
            <a:off x="7086600" y="6583364"/>
            <a:ext cx="20574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fld id="{519954A3-9DFD-4C44-94BA-B95130A3BA1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60357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B125AC09-455B-42C0-9CE4-A08C5D859FA0}" type="datetime1">
              <a:rPr lang="en-US" altLang="ja-JP" smtClean="0">
                <a:solidFill>
                  <a:prstClr val="black">
                    <a:tint val="75000"/>
                  </a:prstClr>
                </a:solidFill>
              </a:rPr>
              <a:t>9/20/2017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>
          <a:xfrm>
            <a:off x="7086600" y="6562726"/>
            <a:ext cx="2057400" cy="3651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21186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04050" y="65087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1">
                <a:solidFill>
                  <a:schemeClr val="tx1"/>
                </a:solidFill>
              </a:defRPr>
            </a:lvl1pPr>
          </a:lstStyle>
          <a:p>
            <a:pPr defTabSz="342900"/>
            <a:fld id="{D57F1E4F-1CFF-5643-939E-217C01CDF565}" type="slidenum">
              <a:rPr kumimoji="0" lang="en-US" smtClean="0"/>
              <a:pPr defTabSz="342900"/>
              <a:t>‹#›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974558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7" r:id="rId1"/>
    <p:sldLayoutId id="2147483898" r:id="rId2"/>
    <p:sldLayoutId id="2147483899" r:id="rId3"/>
    <p:sldLayoutId id="2147483900" r:id="rId4"/>
    <p:sldLayoutId id="2147483901" r:id="rId5"/>
    <p:sldLayoutId id="2147483902" r:id="rId6"/>
    <p:sldLayoutId id="2147483903" r:id="rId7"/>
    <p:sldLayoutId id="2147483904" r:id="rId8"/>
    <p:sldLayoutId id="2147483905" r:id="rId9"/>
    <p:sldLayoutId id="2147483906" r:id="rId10"/>
    <p:sldLayoutId id="2147483907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テキスト ボックス 6"/>
          <p:cNvSpPr txBox="1"/>
          <p:nvPr/>
        </p:nvSpPr>
        <p:spPr>
          <a:xfrm>
            <a:off x="539552" y="764704"/>
            <a:ext cx="12961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6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目的</a:t>
            </a:r>
            <a:endParaRPr kumimoji="1" lang="en-US" altLang="ja-JP" sz="36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0" y="6678966"/>
            <a:ext cx="9144000" cy="18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0" y="1731"/>
            <a:ext cx="9144000" cy="18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791580" y="2168261"/>
            <a:ext cx="756084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6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36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日頃</a:t>
            </a:r>
            <a:r>
              <a:rPr lang="ja-JP" altLang="en-US" sz="36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の取組を省察し、互いの今後取り組みたいことを可視化することにより、授業改善等を日常的で協働的な取組に</a:t>
            </a:r>
            <a:r>
              <a:rPr lang="ja-JP" altLang="en-US" sz="36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つなげる。</a:t>
            </a:r>
            <a:endParaRPr kumimoji="1" lang="en-US" altLang="ja-JP" sz="36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9" name="四角形: 角を丸くする 16"/>
          <p:cNvSpPr/>
          <p:nvPr/>
        </p:nvSpPr>
        <p:spPr>
          <a:xfrm>
            <a:off x="8352420" y="290456"/>
            <a:ext cx="540000" cy="360000"/>
          </a:xfrm>
          <a:prstGeom prst="round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endParaRPr kumimoji="1" lang="ja-JP" altLang="en-US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94716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テキスト ボックス 6"/>
          <p:cNvSpPr txBox="1"/>
          <p:nvPr/>
        </p:nvSpPr>
        <p:spPr>
          <a:xfrm>
            <a:off x="431266" y="1556792"/>
            <a:ext cx="828146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6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①　個人で付箋に記入する</a:t>
            </a:r>
            <a:endParaRPr lang="en-US" altLang="ja-JP" sz="36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kumimoji="1" lang="en-US" altLang="ja-JP" sz="36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36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②　概念化シートに可視化</a:t>
            </a:r>
            <a:endParaRPr lang="en-US" altLang="ja-JP" sz="36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kumimoji="1" lang="en-US" altLang="ja-JP" sz="36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36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③　感想の交流</a:t>
            </a:r>
            <a:r>
              <a:rPr lang="ja-JP" altLang="en-US" sz="36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と今後の方向性の共有</a:t>
            </a:r>
            <a:endParaRPr lang="en-US" altLang="ja-JP" sz="36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0" y="6678966"/>
            <a:ext cx="9144000" cy="18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0" y="1731"/>
            <a:ext cx="9144000" cy="18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四角形: 角を丸くする 16"/>
          <p:cNvSpPr/>
          <p:nvPr/>
        </p:nvSpPr>
        <p:spPr>
          <a:xfrm>
            <a:off x="8352420" y="290456"/>
            <a:ext cx="540000" cy="360000"/>
          </a:xfrm>
          <a:prstGeom prst="round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２</a:t>
            </a:r>
            <a:endParaRPr kumimoji="1" lang="ja-JP" altLang="en-US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10575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メモ 15"/>
          <p:cNvSpPr/>
          <p:nvPr/>
        </p:nvSpPr>
        <p:spPr>
          <a:xfrm>
            <a:off x="1985898" y="1556792"/>
            <a:ext cx="5476259" cy="3240360"/>
          </a:xfrm>
          <a:prstGeom prst="foldedCorner">
            <a:avLst/>
          </a:prstGeom>
          <a:solidFill>
            <a:srgbClr val="CCFF99"/>
          </a:solidFill>
          <a:ln w="1270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 altLang="ja-JP" sz="32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endParaRPr lang="en-US" altLang="ja-JP" sz="32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endParaRPr lang="en-US" altLang="ja-JP" sz="32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lang="ja-JP" altLang="en-US" sz="3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継続して取り組みたいこと</a:t>
            </a:r>
            <a:endParaRPr lang="en-US" altLang="ja-JP" sz="32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endParaRPr lang="en-US" altLang="ja-JP" sz="32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lang="ja-JP" altLang="en-US" sz="3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取り入れて</a:t>
            </a:r>
            <a:r>
              <a:rPr lang="ja-JP" altLang="en-US" sz="32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いきたい</a:t>
            </a:r>
            <a:r>
              <a:rPr lang="ja-JP" altLang="en-US" sz="3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こと</a:t>
            </a:r>
            <a:r>
              <a:rPr lang="ja-JP" altLang="en-US" sz="32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等</a:t>
            </a:r>
            <a:endParaRPr lang="en-US" altLang="ja-JP" sz="32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endParaRPr lang="en-US" altLang="ja-JP" sz="32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ja-JP" altLang="en-US" sz="32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572000" y="5085184"/>
            <a:ext cx="3775393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28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・筆記具はサインペン</a:t>
            </a:r>
            <a:endParaRPr lang="en-US" altLang="ja-JP" sz="28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28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・１枚の</a:t>
            </a:r>
            <a:r>
              <a:rPr kumimoji="1" lang="ja-JP" altLang="en-US" sz="28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付箋に</a:t>
            </a:r>
            <a:r>
              <a:rPr kumimoji="1" lang="ja-JP" altLang="en-US" sz="28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１項目</a:t>
            </a:r>
            <a:endParaRPr kumimoji="1" lang="en-US" altLang="ja-JP" sz="28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73851" y="620688"/>
            <a:ext cx="72883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①　個人で</a:t>
            </a:r>
            <a:r>
              <a:rPr lang="ja-JP" altLang="en-US" sz="28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付箋に</a:t>
            </a:r>
            <a:r>
              <a:rPr lang="ja-JP" altLang="en-US" sz="28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記入する</a:t>
            </a:r>
            <a:endParaRPr kumimoji="1" lang="ja-JP" altLang="en-US" sz="28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0" y="6678966"/>
            <a:ext cx="9144000" cy="18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0" y="1731"/>
            <a:ext cx="9144000" cy="18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5542364" y="4077072"/>
            <a:ext cx="1261884" cy="6848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28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お名前</a:t>
            </a:r>
            <a:endParaRPr kumimoji="1" lang="en-US" altLang="ja-JP" sz="28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2" name="四角形: 角を丸くする 16"/>
          <p:cNvSpPr/>
          <p:nvPr/>
        </p:nvSpPr>
        <p:spPr>
          <a:xfrm>
            <a:off x="8352420" y="290456"/>
            <a:ext cx="540000" cy="360000"/>
          </a:xfrm>
          <a:prstGeom prst="round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３</a:t>
            </a:r>
            <a:endParaRPr kumimoji="1" lang="ja-JP" altLang="en-US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13573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テキスト ボックス 6"/>
          <p:cNvSpPr txBox="1"/>
          <p:nvPr/>
        </p:nvSpPr>
        <p:spPr>
          <a:xfrm>
            <a:off x="218965" y="260648"/>
            <a:ext cx="84418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②</a:t>
            </a:r>
            <a:r>
              <a:rPr kumimoji="1" lang="ja-JP" altLang="en-US" sz="28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28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概念化</a:t>
            </a:r>
            <a:r>
              <a:rPr lang="ja-JP" altLang="en-US" sz="28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シート（例）</a:t>
            </a:r>
            <a:endParaRPr kumimoji="1" lang="ja-JP" altLang="en-US" sz="28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0" y="6678966"/>
            <a:ext cx="9144000" cy="18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/>
          <p:cNvSpPr/>
          <p:nvPr/>
        </p:nvSpPr>
        <p:spPr>
          <a:xfrm>
            <a:off x="0" y="1731"/>
            <a:ext cx="9144000" cy="18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756" y="758607"/>
            <a:ext cx="8964488" cy="5860367"/>
          </a:xfrm>
          <a:prstGeom prst="rect">
            <a:avLst/>
          </a:prstGeom>
        </p:spPr>
      </p:pic>
      <p:sp>
        <p:nvSpPr>
          <p:cNvPr id="8" name="四角形: 角を丸くする 16"/>
          <p:cNvSpPr/>
          <p:nvPr/>
        </p:nvSpPr>
        <p:spPr>
          <a:xfrm>
            <a:off x="8352420" y="290456"/>
            <a:ext cx="540000" cy="360000"/>
          </a:xfrm>
          <a:prstGeom prst="round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４</a:t>
            </a:r>
            <a:endParaRPr kumimoji="1" lang="ja-JP" altLang="en-US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90345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テキスト ボックス 6"/>
          <p:cNvSpPr txBox="1"/>
          <p:nvPr/>
        </p:nvSpPr>
        <p:spPr>
          <a:xfrm>
            <a:off x="218965" y="260648"/>
            <a:ext cx="84418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②</a:t>
            </a:r>
            <a:r>
              <a:rPr kumimoji="1" lang="ja-JP" altLang="en-US" sz="28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28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概念化</a:t>
            </a:r>
            <a:r>
              <a:rPr lang="ja-JP" altLang="en-US" sz="28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シート（例）</a:t>
            </a:r>
            <a:endParaRPr kumimoji="1" lang="ja-JP" altLang="en-US" sz="28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0" y="6678966"/>
            <a:ext cx="9144000" cy="18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/>
          <p:cNvSpPr/>
          <p:nvPr/>
        </p:nvSpPr>
        <p:spPr>
          <a:xfrm>
            <a:off x="0" y="1731"/>
            <a:ext cx="9144000" cy="18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756" y="758607"/>
            <a:ext cx="8964488" cy="5860367"/>
          </a:xfrm>
          <a:prstGeom prst="rect">
            <a:avLst/>
          </a:prstGeom>
        </p:spPr>
      </p:pic>
      <p:sp>
        <p:nvSpPr>
          <p:cNvPr id="8" name="メモ 7"/>
          <p:cNvSpPr/>
          <p:nvPr/>
        </p:nvSpPr>
        <p:spPr>
          <a:xfrm>
            <a:off x="3554214" y="2923890"/>
            <a:ext cx="904258" cy="676979"/>
          </a:xfrm>
          <a:prstGeom prst="foldedCorner">
            <a:avLst/>
          </a:prstGeom>
          <a:solidFill>
            <a:srgbClr val="CCFF99"/>
          </a:solidFill>
          <a:ln w="1270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 sz="32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9" name="メモ 8"/>
          <p:cNvSpPr/>
          <p:nvPr/>
        </p:nvSpPr>
        <p:spPr>
          <a:xfrm>
            <a:off x="4571043" y="2097574"/>
            <a:ext cx="904258" cy="676979"/>
          </a:xfrm>
          <a:prstGeom prst="foldedCorner">
            <a:avLst/>
          </a:prstGeom>
          <a:solidFill>
            <a:srgbClr val="CCFF99"/>
          </a:solidFill>
          <a:ln w="1270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 sz="32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0" name="メモ 9"/>
          <p:cNvSpPr/>
          <p:nvPr/>
        </p:nvSpPr>
        <p:spPr>
          <a:xfrm>
            <a:off x="3204034" y="4216891"/>
            <a:ext cx="904258" cy="676979"/>
          </a:xfrm>
          <a:prstGeom prst="foldedCorner">
            <a:avLst/>
          </a:prstGeom>
          <a:solidFill>
            <a:srgbClr val="CCFF99"/>
          </a:solidFill>
          <a:ln w="1270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 sz="32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1" name="メモ 10"/>
          <p:cNvSpPr/>
          <p:nvPr/>
        </p:nvSpPr>
        <p:spPr>
          <a:xfrm>
            <a:off x="3530092" y="5277564"/>
            <a:ext cx="904258" cy="676979"/>
          </a:xfrm>
          <a:prstGeom prst="foldedCorner">
            <a:avLst/>
          </a:prstGeom>
          <a:solidFill>
            <a:srgbClr val="CCFF99"/>
          </a:solidFill>
          <a:ln w="1270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 sz="32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2" name="メモ 11"/>
          <p:cNvSpPr/>
          <p:nvPr/>
        </p:nvSpPr>
        <p:spPr>
          <a:xfrm>
            <a:off x="5475301" y="4051942"/>
            <a:ext cx="904258" cy="676979"/>
          </a:xfrm>
          <a:prstGeom prst="foldedCorner">
            <a:avLst/>
          </a:prstGeom>
          <a:solidFill>
            <a:srgbClr val="CCFF99"/>
          </a:solidFill>
          <a:ln w="1270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 sz="32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3" name="メモ 12"/>
          <p:cNvSpPr/>
          <p:nvPr/>
        </p:nvSpPr>
        <p:spPr>
          <a:xfrm>
            <a:off x="4378402" y="3899542"/>
            <a:ext cx="904258" cy="676979"/>
          </a:xfrm>
          <a:prstGeom prst="foldedCorner">
            <a:avLst/>
          </a:prstGeom>
          <a:solidFill>
            <a:srgbClr val="CCFF99"/>
          </a:solidFill>
          <a:ln w="1270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 sz="32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4" name="メモ 13"/>
          <p:cNvSpPr/>
          <p:nvPr/>
        </p:nvSpPr>
        <p:spPr>
          <a:xfrm>
            <a:off x="5134153" y="2923890"/>
            <a:ext cx="904258" cy="676979"/>
          </a:xfrm>
          <a:prstGeom prst="foldedCorner">
            <a:avLst/>
          </a:prstGeom>
          <a:solidFill>
            <a:srgbClr val="CCFF99"/>
          </a:solidFill>
          <a:ln w="1270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 sz="32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5" name="メモ 14"/>
          <p:cNvSpPr/>
          <p:nvPr/>
        </p:nvSpPr>
        <p:spPr>
          <a:xfrm>
            <a:off x="7098399" y="2339234"/>
            <a:ext cx="904258" cy="676979"/>
          </a:xfrm>
          <a:prstGeom prst="foldedCorner">
            <a:avLst/>
          </a:prstGeom>
          <a:solidFill>
            <a:srgbClr val="CCFF99"/>
          </a:solidFill>
          <a:ln w="1270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 sz="32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6" name="メモ 15"/>
          <p:cNvSpPr/>
          <p:nvPr/>
        </p:nvSpPr>
        <p:spPr>
          <a:xfrm>
            <a:off x="6882936" y="1362628"/>
            <a:ext cx="904258" cy="676979"/>
          </a:xfrm>
          <a:prstGeom prst="foldedCorner">
            <a:avLst/>
          </a:prstGeom>
          <a:solidFill>
            <a:srgbClr val="CCFF99"/>
          </a:solidFill>
          <a:ln w="1270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 sz="32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7" name="メモ 16"/>
          <p:cNvSpPr/>
          <p:nvPr/>
        </p:nvSpPr>
        <p:spPr>
          <a:xfrm>
            <a:off x="5747037" y="2161890"/>
            <a:ext cx="904258" cy="676979"/>
          </a:xfrm>
          <a:prstGeom prst="foldedCorner">
            <a:avLst/>
          </a:prstGeom>
          <a:solidFill>
            <a:srgbClr val="CCFF99"/>
          </a:solidFill>
          <a:ln w="1270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 sz="32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8" name="メモ 17"/>
          <p:cNvSpPr/>
          <p:nvPr/>
        </p:nvSpPr>
        <p:spPr>
          <a:xfrm>
            <a:off x="5510470" y="1199894"/>
            <a:ext cx="904258" cy="676979"/>
          </a:xfrm>
          <a:prstGeom prst="foldedCorner">
            <a:avLst/>
          </a:prstGeom>
          <a:solidFill>
            <a:srgbClr val="CCFF99"/>
          </a:solidFill>
          <a:ln w="1270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 sz="32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9" name="メモ 18"/>
          <p:cNvSpPr/>
          <p:nvPr/>
        </p:nvSpPr>
        <p:spPr>
          <a:xfrm>
            <a:off x="3503497" y="1482103"/>
            <a:ext cx="904258" cy="676979"/>
          </a:xfrm>
          <a:prstGeom prst="foldedCorner">
            <a:avLst/>
          </a:prstGeom>
          <a:solidFill>
            <a:srgbClr val="CCFF99"/>
          </a:solidFill>
          <a:ln w="1270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 sz="32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0" name="メモ 19"/>
          <p:cNvSpPr/>
          <p:nvPr/>
        </p:nvSpPr>
        <p:spPr>
          <a:xfrm>
            <a:off x="6970428" y="4995484"/>
            <a:ext cx="904258" cy="676979"/>
          </a:xfrm>
          <a:prstGeom prst="foldedCorner">
            <a:avLst/>
          </a:prstGeom>
          <a:solidFill>
            <a:srgbClr val="CCFF99"/>
          </a:solidFill>
          <a:ln w="1270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 sz="32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1" name="メモ 20"/>
          <p:cNvSpPr/>
          <p:nvPr/>
        </p:nvSpPr>
        <p:spPr>
          <a:xfrm>
            <a:off x="7663171" y="5816862"/>
            <a:ext cx="904258" cy="676979"/>
          </a:xfrm>
          <a:prstGeom prst="foldedCorner">
            <a:avLst/>
          </a:prstGeom>
          <a:solidFill>
            <a:srgbClr val="CCFF99"/>
          </a:solidFill>
          <a:ln w="1270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 sz="32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2" name="メモ 21"/>
          <p:cNvSpPr/>
          <p:nvPr/>
        </p:nvSpPr>
        <p:spPr>
          <a:xfrm>
            <a:off x="4626824" y="4914575"/>
            <a:ext cx="904258" cy="676979"/>
          </a:xfrm>
          <a:prstGeom prst="foldedCorner">
            <a:avLst/>
          </a:prstGeom>
          <a:solidFill>
            <a:srgbClr val="CCFF99"/>
          </a:solidFill>
          <a:ln w="1270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 sz="32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3" name="メモ 22"/>
          <p:cNvSpPr/>
          <p:nvPr/>
        </p:nvSpPr>
        <p:spPr>
          <a:xfrm>
            <a:off x="757493" y="5680285"/>
            <a:ext cx="904258" cy="676979"/>
          </a:xfrm>
          <a:prstGeom prst="foldedCorner">
            <a:avLst/>
          </a:prstGeom>
          <a:solidFill>
            <a:srgbClr val="CCFF99"/>
          </a:solidFill>
          <a:ln w="1270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 sz="32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4" name="メモ 23"/>
          <p:cNvSpPr/>
          <p:nvPr/>
        </p:nvSpPr>
        <p:spPr>
          <a:xfrm>
            <a:off x="1209622" y="1143614"/>
            <a:ext cx="904258" cy="676979"/>
          </a:xfrm>
          <a:prstGeom prst="foldedCorner">
            <a:avLst/>
          </a:prstGeom>
          <a:solidFill>
            <a:srgbClr val="CCFF99"/>
          </a:solidFill>
          <a:ln w="1270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 sz="32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5" name="四角形: 角を丸くする 16"/>
          <p:cNvSpPr/>
          <p:nvPr/>
        </p:nvSpPr>
        <p:spPr>
          <a:xfrm>
            <a:off x="8352420" y="290456"/>
            <a:ext cx="540000" cy="360000"/>
          </a:xfrm>
          <a:prstGeom prst="round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５</a:t>
            </a:r>
            <a:endParaRPr kumimoji="1" lang="ja-JP" altLang="en-US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9517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11560" y="692696"/>
            <a:ext cx="3754760" cy="724942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 smtClean="0"/>
              <a:t>概念化</a:t>
            </a:r>
            <a:r>
              <a:rPr kumimoji="1" lang="ja-JP" altLang="en-US" sz="3600" dirty="0" smtClean="0"/>
              <a:t>シート活用例</a:t>
            </a:r>
            <a:endParaRPr kumimoji="1" lang="ja-JP" altLang="en-US" dirty="0"/>
          </a:p>
        </p:txBody>
      </p:sp>
      <p:pic>
        <p:nvPicPr>
          <p:cNvPr id="9218" name="Picture 2" descr="F:\ＰＰ資料\概念化before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412776"/>
            <a:ext cx="4093768" cy="2736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図 3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3789040"/>
            <a:ext cx="3714459" cy="2482927"/>
          </a:xfrm>
          <a:prstGeom prst="rect">
            <a:avLst/>
          </a:prstGeom>
        </p:spPr>
      </p:pic>
      <p:sp>
        <p:nvSpPr>
          <p:cNvPr id="7" name="右矢印 6"/>
          <p:cNvSpPr/>
          <p:nvPr/>
        </p:nvSpPr>
        <p:spPr>
          <a:xfrm rot="2481179">
            <a:off x="3747506" y="3899471"/>
            <a:ext cx="1339577" cy="931303"/>
          </a:xfrm>
          <a:prstGeom prst="rightArrow">
            <a:avLst/>
          </a:prstGeom>
          <a:gradFill flip="none" rotWithShape="1">
            <a:gsLst>
              <a:gs pos="0">
                <a:srgbClr val="0070C0"/>
              </a:gs>
              <a:gs pos="50000">
                <a:srgbClr val="7DC7FF"/>
              </a:gs>
              <a:gs pos="100000">
                <a:srgbClr val="0070C0">
                  <a:tint val="23500"/>
                  <a:satMod val="160000"/>
                </a:srgbClr>
              </a:gs>
            </a:gsLst>
            <a:lin ang="10800000" scaled="1"/>
            <a:tileRect/>
          </a:gradFill>
          <a:ln w="19050">
            <a:solidFill>
              <a:srgbClr val="00427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04114" y="4440014"/>
            <a:ext cx="344780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 smtClean="0"/>
              <a:t>協議会の「個の</a:t>
            </a:r>
            <a:r>
              <a:rPr lang="ja-JP" altLang="en-US" sz="1600" dirty="0"/>
              <a:t>省察</a:t>
            </a:r>
            <a:r>
              <a:rPr kumimoji="1" lang="ja-JP" altLang="en-US" sz="1600" dirty="0" smtClean="0"/>
              <a:t>」の場面で、</a:t>
            </a:r>
            <a:endParaRPr kumimoji="1" lang="en-US" altLang="ja-JP" sz="1600" dirty="0" smtClean="0"/>
          </a:p>
          <a:p>
            <a:r>
              <a:rPr kumimoji="1" lang="ja-JP" altLang="en-US" sz="1600" dirty="0" smtClean="0"/>
              <a:t>「緑付箋」に</a:t>
            </a:r>
            <a:r>
              <a:rPr lang="ja-JP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メイリオ" panose="020B0604030504040204" pitchFamily="50" charset="-128"/>
              </a:rPr>
              <a:t>継続して取り組みたい</a:t>
            </a:r>
            <a:r>
              <a:rPr lang="ja-JP" altLang="en-US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メイリオ" panose="020B0604030504040204" pitchFamily="50" charset="-128"/>
              </a:rPr>
              <a:t>こと取り入れて</a:t>
            </a:r>
            <a:r>
              <a:rPr lang="ja-JP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メイリオ" panose="020B0604030504040204" pitchFamily="50" charset="-128"/>
              </a:rPr>
              <a:t>いきたいこと</a:t>
            </a:r>
            <a:r>
              <a:rPr lang="ja-JP" altLang="en-US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メイリオ" panose="020B0604030504040204" pitchFamily="50" charset="-128"/>
              </a:rPr>
              <a:t>等</a:t>
            </a:r>
            <a:r>
              <a:rPr kumimoji="1" lang="ja-JP" altLang="en-US" sz="1600" dirty="0" smtClean="0"/>
              <a:t>を記入。</a:t>
            </a:r>
            <a:endParaRPr kumimoji="1" lang="en-US" altLang="ja-JP" sz="1600" dirty="0" smtClean="0"/>
          </a:p>
          <a:p>
            <a:r>
              <a:rPr kumimoji="1" lang="ja-JP" altLang="en-US" sz="1600" dirty="0" smtClean="0"/>
              <a:t>表に貼付し、</a:t>
            </a:r>
            <a:r>
              <a:rPr lang="ja-JP" altLang="en-US" sz="1600" dirty="0" smtClean="0"/>
              <a:t>全員で共有</a:t>
            </a:r>
            <a:r>
              <a:rPr kumimoji="1" lang="ja-JP" altLang="en-US" sz="1600" dirty="0" smtClean="0"/>
              <a:t>する。</a:t>
            </a:r>
            <a:endParaRPr kumimoji="1" lang="en-US" altLang="ja-JP" sz="1600" dirty="0" smtClean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716017" y="1456549"/>
            <a:ext cx="3672408" cy="209288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　　　　　　　</a:t>
            </a:r>
            <a:r>
              <a:rPr lang="ja-JP" altLang="en-US" dirty="0"/>
              <a:t> </a:t>
            </a:r>
            <a:r>
              <a:rPr lang="ja-JP" altLang="en-US" dirty="0" smtClean="0"/>
              <a:t> </a:t>
            </a:r>
            <a:r>
              <a:rPr kumimoji="1" lang="ja-JP" altLang="en-US" dirty="0" smtClean="0"/>
              <a:t>　　</a:t>
            </a:r>
            <a:r>
              <a:rPr kumimoji="1" lang="ja-JP" altLang="en-US" sz="1400" dirty="0" smtClean="0"/>
              <a:t>集団</a:t>
            </a:r>
            <a:endParaRPr kumimoji="1" lang="en-US" altLang="ja-JP" sz="1400" dirty="0" smtClean="0"/>
          </a:p>
          <a:p>
            <a:endParaRPr kumimoji="1" lang="en-US" altLang="ja-JP" sz="1400" dirty="0" smtClean="0"/>
          </a:p>
          <a:p>
            <a:r>
              <a:rPr kumimoji="1" lang="ja-JP" altLang="en-US" sz="1400" dirty="0" smtClean="0"/>
              <a:t>　　　　　　　　　　</a:t>
            </a:r>
            <a:endParaRPr kumimoji="1" lang="en-US" altLang="ja-JP" sz="1400" dirty="0" smtClean="0"/>
          </a:p>
          <a:p>
            <a:r>
              <a:rPr kumimoji="1" lang="ja-JP" altLang="en-US" sz="1400" dirty="0" smtClean="0"/>
              <a:t>現在</a:t>
            </a:r>
            <a:r>
              <a:rPr lang="ja-JP" altLang="en-US" sz="1400" dirty="0"/>
              <a:t>取り組んで</a:t>
            </a:r>
            <a:r>
              <a:rPr kumimoji="1" lang="ja-JP" altLang="en-US" sz="1400" dirty="0" smtClean="0"/>
              <a:t>　　　　　　　　　</a:t>
            </a:r>
            <a:r>
              <a:rPr lang="ja-JP" altLang="en-US" sz="1400" dirty="0"/>
              <a:t>　</a:t>
            </a:r>
            <a:r>
              <a:rPr kumimoji="1" lang="ja-JP" altLang="en-US" sz="1400" dirty="0" smtClean="0"/>
              <a:t>今後取り組み　　　　　　　　　　</a:t>
            </a:r>
            <a:endParaRPr kumimoji="1" lang="en-US" altLang="ja-JP" sz="1400" dirty="0" smtClean="0"/>
          </a:p>
          <a:p>
            <a:r>
              <a:rPr kumimoji="1" lang="ja-JP" altLang="en-US" sz="1400" dirty="0" smtClean="0"/>
              <a:t>　　　　　いること　　　　　　　　</a:t>
            </a:r>
            <a:r>
              <a:rPr lang="ja-JP" altLang="en-US" sz="1400" dirty="0"/>
              <a:t>　</a:t>
            </a:r>
            <a:r>
              <a:rPr kumimoji="1" lang="ja-JP" altLang="en-US" sz="1400" dirty="0" smtClean="0"/>
              <a:t>　　　　</a:t>
            </a:r>
            <a:r>
              <a:rPr kumimoji="1" lang="ja-JP" altLang="en-US" sz="1400" dirty="0" err="1" smtClean="0"/>
              <a:t>たい</a:t>
            </a:r>
            <a:r>
              <a:rPr kumimoji="1" lang="ja-JP" altLang="en-US" sz="1400" dirty="0" smtClean="0"/>
              <a:t>こ</a:t>
            </a:r>
            <a:r>
              <a:rPr kumimoji="1" lang="ja-JP" altLang="en-US" sz="1400" dirty="0"/>
              <a:t>と</a:t>
            </a:r>
            <a:endParaRPr kumimoji="1" lang="en-US" altLang="ja-JP" sz="1400" dirty="0" smtClean="0"/>
          </a:p>
          <a:p>
            <a:endParaRPr kumimoji="1" lang="en-US" altLang="ja-JP" sz="1400" dirty="0"/>
          </a:p>
          <a:p>
            <a:endParaRPr kumimoji="1" lang="en-US" altLang="ja-JP" sz="1400" dirty="0" smtClean="0"/>
          </a:p>
          <a:p>
            <a:endParaRPr kumimoji="1" lang="en-US" altLang="ja-JP" sz="1400" dirty="0" smtClean="0"/>
          </a:p>
          <a:p>
            <a:r>
              <a:rPr kumimoji="1" lang="ja-JP" altLang="en-US" sz="1400" dirty="0"/>
              <a:t>　</a:t>
            </a:r>
            <a:r>
              <a:rPr kumimoji="1" lang="ja-JP" altLang="en-US" sz="1400" dirty="0" smtClean="0"/>
              <a:t>　　　　　　　　　　　　 個</a:t>
            </a:r>
            <a:endParaRPr kumimoji="1" lang="ja-JP" altLang="en-US" sz="1400" dirty="0"/>
          </a:p>
        </p:txBody>
      </p:sp>
      <p:cxnSp>
        <p:nvCxnSpPr>
          <p:cNvPr id="13" name="直線矢印コネクタ 12"/>
          <p:cNvCxnSpPr/>
          <p:nvPr/>
        </p:nvCxnSpPr>
        <p:spPr>
          <a:xfrm>
            <a:off x="4932039" y="2636912"/>
            <a:ext cx="3312370" cy="0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矢印コネクタ 14"/>
          <p:cNvCxnSpPr/>
          <p:nvPr/>
        </p:nvCxnSpPr>
        <p:spPr>
          <a:xfrm>
            <a:off x="6444208" y="1844824"/>
            <a:ext cx="0" cy="1368152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角丸四角形 16"/>
          <p:cNvSpPr/>
          <p:nvPr/>
        </p:nvSpPr>
        <p:spPr>
          <a:xfrm>
            <a:off x="323528" y="4437112"/>
            <a:ext cx="3456384" cy="1110317"/>
          </a:xfrm>
          <a:prstGeom prst="roundRect">
            <a:avLst/>
          </a:prstGeom>
          <a:noFill/>
          <a:ln w="285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2555776" y="5661248"/>
            <a:ext cx="20522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 smtClean="0"/>
              <a:t>職員室内に掲示し、取組状況に応じて　貼付位置を移動する。</a:t>
            </a:r>
            <a:endParaRPr kumimoji="1" lang="ja-JP" altLang="en-US" sz="1600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193908" y="332258"/>
            <a:ext cx="1493721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 </a:t>
            </a:r>
            <a:r>
              <a:rPr kumimoji="1" lang="ja-JP" altLang="en-US" dirty="0" smtClean="0"/>
              <a:t>校内研修</a:t>
            </a:r>
            <a:r>
              <a:rPr lang="ja-JP" altLang="en-US" dirty="0"/>
              <a:t>例</a:t>
            </a:r>
            <a:r>
              <a:rPr kumimoji="1" lang="ja-JP" altLang="en-US" dirty="0" smtClean="0"/>
              <a:t>　</a:t>
            </a:r>
            <a:endParaRPr kumimoji="1" lang="ja-JP" altLang="en-US" dirty="0"/>
          </a:p>
        </p:txBody>
      </p:sp>
      <p:sp>
        <p:nvSpPr>
          <p:cNvPr id="19" name="角丸四角形 18"/>
          <p:cNvSpPr/>
          <p:nvPr/>
        </p:nvSpPr>
        <p:spPr>
          <a:xfrm>
            <a:off x="2483768" y="5661248"/>
            <a:ext cx="2196244" cy="956430"/>
          </a:xfrm>
          <a:prstGeom prst="roundRect">
            <a:avLst/>
          </a:prstGeom>
          <a:noFill/>
          <a:ln w="285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正方形/長方形 15"/>
          <p:cNvSpPr/>
          <p:nvPr/>
        </p:nvSpPr>
        <p:spPr>
          <a:xfrm>
            <a:off x="0" y="1731"/>
            <a:ext cx="9144000" cy="18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正方形/長方形 21"/>
          <p:cNvSpPr/>
          <p:nvPr/>
        </p:nvSpPr>
        <p:spPr>
          <a:xfrm>
            <a:off x="0" y="6678966"/>
            <a:ext cx="9144000" cy="18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四角形: 角を丸くする 16"/>
          <p:cNvSpPr/>
          <p:nvPr/>
        </p:nvSpPr>
        <p:spPr>
          <a:xfrm>
            <a:off x="8352420" y="290456"/>
            <a:ext cx="540000" cy="360000"/>
          </a:xfrm>
          <a:prstGeom prst="round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６</a:t>
            </a:r>
            <a:endParaRPr kumimoji="1" lang="ja-JP" altLang="en-US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15358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0" y="6678966"/>
            <a:ext cx="9144000" cy="18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/>
          <p:cNvSpPr/>
          <p:nvPr/>
        </p:nvSpPr>
        <p:spPr>
          <a:xfrm>
            <a:off x="0" y="1731"/>
            <a:ext cx="9144000" cy="18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正方形/長方形 2"/>
          <p:cNvSpPr/>
          <p:nvPr/>
        </p:nvSpPr>
        <p:spPr>
          <a:xfrm>
            <a:off x="555516" y="3017930"/>
            <a:ext cx="803296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6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③　感想の交流と今後の方向性の共有</a:t>
            </a:r>
            <a:endParaRPr lang="en-US" altLang="ja-JP" sz="36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6" name="四角形: 角を丸くする 16"/>
          <p:cNvSpPr/>
          <p:nvPr/>
        </p:nvSpPr>
        <p:spPr>
          <a:xfrm>
            <a:off x="8352420" y="290456"/>
            <a:ext cx="540000" cy="360000"/>
          </a:xfrm>
          <a:prstGeom prst="round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７</a:t>
            </a:r>
            <a:endParaRPr kumimoji="1" lang="ja-JP" altLang="en-US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30960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94</Words>
  <Application>Microsoft Office PowerPoint</Application>
  <PresentationFormat>画面に合わせる (4:3)</PresentationFormat>
  <Paragraphs>48</Paragraphs>
  <Slides>7</Slides>
  <Notes>7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14" baseType="lpstr">
      <vt:lpstr>Meiryo UI</vt:lpstr>
      <vt:lpstr>ＭＳ Ｐゴシック</vt:lpstr>
      <vt:lpstr>メイリオ</vt:lpstr>
      <vt:lpstr>Arial</vt:lpstr>
      <vt:lpstr>Calibri</vt:lpstr>
      <vt:lpstr>Calibri Light</vt:lpstr>
      <vt:lpstr>1_Office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概念化シート活用例</vt:lpstr>
      <vt:lpstr>PowerPoint プレゼンテーション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2017-09-15T07:34:26Z</dcterms:created>
  <dcterms:modified xsi:type="dcterms:W3CDTF">2017-09-20T08:02:04Z</dcterms:modified>
</cp:coreProperties>
</file>