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2" r:id="rId2"/>
    <p:sldId id="260" r:id="rId3"/>
    <p:sldId id="282" r:id="rId4"/>
    <p:sldId id="257" r:id="rId5"/>
    <p:sldId id="281" r:id="rId6"/>
    <p:sldId id="261" r:id="rId7"/>
    <p:sldId id="283" r:id="rId8"/>
    <p:sldId id="274" r:id="rId9"/>
    <p:sldId id="265" r:id="rId10"/>
    <p:sldId id="273" r:id="rId11"/>
    <p:sldId id="275" r:id="rId12"/>
    <p:sldId id="280" r:id="rId13"/>
    <p:sldId id="268" r:id="rId14"/>
    <p:sldId id="278" r:id="rId15"/>
    <p:sldId id="279" r:id="rId16"/>
    <p:sldId id="276" r:id="rId17"/>
    <p:sldId id="277" r:id="rId18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F"/>
    <a:srgbClr val="FFFFCC"/>
    <a:srgbClr val="FFFF99"/>
    <a:srgbClr val="FFFF00"/>
    <a:srgbClr val="FF3F3F"/>
    <a:srgbClr val="33CC33"/>
    <a:srgbClr val="FF6699"/>
    <a:srgbClr val="66FF66"/>
    <a:srgbClr val="99FF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35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8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1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89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75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40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4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3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99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43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83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CF12-7980-457B-B114-3F73305C6A22}" type="datetimeFigureOut">
              <a:rPr kumimoji="1" lang="ja-JP" altLang="en-US" smtClean="0"/>
              <a:t>2017/3/17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8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9968" y="1398612"/>
            <a:ext cx="8565773" cy="3738163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l"/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同一</a:t>
            </a: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地区</a:t>
            </a:r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校種間のつながり</a:t>
            </a:r>
            <a:endParaRPr lang="en-US" altLang="ja-JP" sz="4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を見通した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資質･能力の共有</a:t>
            </a:r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と、</a:t>
            </a:r>
            <a:endParaRPr lang="en-US" altLang="ja-JP" sz="4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その後の</a:t>
            </a: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取組の具体化</a:t>
            </a:r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を目指す</a:t>
            </a:r>
            <a:endParaRPr lang="en-US" altLang="ja-JP" sz="4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4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目的</a:t>
              </a: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１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0165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サブタイトル 2"/>
          <p:cNvSpPr txBox="1">
            <a:spLocks/>
          </p:cNvSpPr>
          <p:nvPr/>
        </p:nvSpPr>
        <p:spPr>
          <a:xfrm>
            <a:off x="798489" y="1403989"/>
            <a:ext cx="8944377" cy="2291300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協議２のグループに</a:t>
            </a:r>
            <a:endParaRPr lang="en-US" altLang="ja-JP" sz="7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7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693" y="2325441"/>
            <a:ext cx="4712863" cy="4712863"/>
          </a:xfrm>
          <a:prstGeom prst="rect">
            <a:avLst/>
          </a:prstGeom>
        </p:spPr>
      </p:pic>
      <p:grpSp>
        <p:nvGrpSpPr>
          <p:cNvPr id="14" name="グループ化 1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休憩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2831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93329" y="1209058"/>
            <a:ext cx="7336271" cy="2705929"/>
          </a:xfrm>
          <a:ln w="57150">
            <a:solidFill>
              <a:srgbClr val="FF3F3F"/>
            </a:solidFill>
          </a:ln>
        </p:spPr>
        <p:txBody>
          <a:bodyPr>
            <a:noAutofit/>
          </a:bodyPr>
          <a:lstStyle/>
          <a:p>
            <a:pPr algn="l"/>
            <a:r>
              <a:rPr kumimoji="1" lang="ja-JP" altLang="en-US" sz="4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lang="ja-JP" altLang="en-US" sz="4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ねらい</a:t>
            </a:r>
            <a:r>
              <a:rPr kumimoji="1" lang="ja-JP" altLang="en-US" sz="4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endParaRPr kumimoji="1" lang="en-US" altLang="ja-JP" sz="44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　各校園・個人で取り組むことを明確にする</a:t>
            </a:r>
            <a:endParaRPr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4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31" name="テキスト ボックス 30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協議２のねらい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11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3475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サブタイトル 2"/>
          <p:cNvSpPr txBox="1">
            <a:spLocks/>
          </p:cNvSpPr>
          <p:nvPr/>
        </p:nvSpPr>
        <p:spPr>
          <a:xfrm>
            <a:off x="146049" y="1835632"/>
            <a:ext cx="8775699" cy="4905955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216357" y="1202469"/>
            <a:ext cx="1784350" cy="1620000"/>
            <a:chOff x="6572250" y="317500"/>
            <a:chExt cx="1784350" cy="1620000"/>
          </a:xfrm>
        </p:grpSpPr>
        <p:sp>
          <p:nvSpPr>
            <p:cNvPr id="28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572250" y="774700"/>
              <a:ext cx="17843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</a:p>
          </p:txBody>
        </p:sp>
      </p:grpSp>
      <p:sp>
        <p:nvSpPr>
          <p:cNvPr id="3" name="角丸四角形 2"/>
          <p:cNvSpPr/>
          <p:nvPr/>
        </p:nvSpPr>
        <p:spPr>
          <a:xfrm>
            <a:off x="218941" y="2921800"/>
            <a:ext cx="2833352" cy="9015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○○する力</a:t>
            </a:r>
            <a:endParaRPr kumimoji="1" lang="ja-JP" altLang="en-US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3116688" y="2921799"/>
            <a:ext cx="2833352" cy="9015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○○する力</a:t>
            </a:r>
            <a:endParaRPr kumimoji="1" lang="ja-JP" altLang="en-US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6014435" y="2921799"/>
            <a:ext cx="2833352" cy="9015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○○する力</a:t>
            </a:r>
            <a:endParaRPr kumimoji="1" lang="ja-JP" altLang="en-US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3786" y="5013858"/>
            <a:ext cx="9053850" cy="259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・出てきた意見を　</a:t>
            </a:r>
            <a:r>
              <a:rPr kumimoji="1"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A4</a:t>
            </a:r>
            <a:r>
              <a:rPr kumimoji="1"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用紙に記入</a:t>
            </a:r>
            <a:endParaRPr kumimoji="1"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・書いたものから黒板に</a:t>
            </a:r>
            <a:r>
              <a:rPr lang="ja-JP" altLang="en-US" sz="4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分類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して貼っていく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kumimoji="1"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サブタイトル 2"/>
          <p:cNvSpPr txBox="1">
            <a:spLocks/>
          </p:cNvSpPr>
          <p:nvPr/>
        </p:nvSpPr>
        <p:spPr>
          <a:xfrm>
            <a:off x="-32199" y="426142"/>
            <a:ext cx="8944377" cy="129962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lang="ja-JP" altLang="en-US" sz="3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ねらい</a:t>
            </a:r>
            <a:r>
              <a:rPr lang="ja-JP" altLang="en-US" sz="3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2149154" y="414165"/>
            <a:ext cx="67807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各校園・個人で取り組むことを明確にする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の具体化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12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7409329" y="1944320"/>
            <a:ext cx="1335426" cy="889001"/>
            <a:chOff x="2890812" y="5264149"/>
            <a:chExt cx="1335426" cy="889001"/>
          </a:xfrm>
        </p:grpSpPr>
        <p:sp>
          <p:nvSpPr>
            <p:cNvPr id="46" name="四角形: 角を丸くする 12"/>
            <p:cNvSpPr/>
            <p:nvPr/>
          </p:nvSpPr>
          <p:spPr>
            <a:xfrm>
              <a:off x="2890812" y="5264149"/>
              <a:ext cx="1243038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2925472" y="5397679"/>
              <a:ext cx="13007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15</a:t>
              </a:r>
              <a:r>
                <a:rPr kumimoji="1"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</a:p>
          </p:txBody>
        </p:sp>
      </p:grpSp>
      <p:pic>
        <p:nvPicPr>
          <p:cNvPr id="20" name="図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952240">
            <a:off x="7367954" y="4042832"/>
            <a:ext cx="1142944" cy="1569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24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グループ化 32"/>
          <p:cNvGrpSpPr/>
          <p:nvPr/>
        </p:nvGrpSpPr>
        <p:grpSpPr>
          <a:xfrm>
            <a:off x="7409329" y="1957767"/>
            <a:ext cx="1335426" cy="889001"/>
            <a:chOff x="2890812" y="5264149"/>
            <a:chExt cx="1335426" cy="889001"/>
          </a:xfrm>
        </p:grpSpPr>
        <p:sp>
          <p:nvSpPr>
            <p:cNvPr id="35" name="四角形: 角を丸くする 12"/>
            <p:cNvSpPr/>
            <p:nvPr/>
          </p:nvSpPr>
          <p:spPr>
            <a:xfrm>
              <a:off x="2890812" y="5264149"/>
              <a:ext cx="1243038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925472" y="5397679"/>
              <a:ext cx="13007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15</a:t>
              </a:r>
              <a:r>
                <a:rPr kumimoji="1"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</a:p>
          </p:txBody>
        </p:sp>
      </p:grpSp>
      <p:sp>
        <p:nvSpPr>
          <p:cNvPr id="3" name="角丸四角形 2"/>
          <p:cNvSpPr/>
          <p:nvPr/>
        </p:nvSpPr>
        <p:spPr>
          <a:xfrm>
            <a:off x="244699" y="2962141"/>
            <a:ext cx="2833352" cy="9015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○○する力</a:t>
            </a:r>
            <a:endParaRPr kumimoji="1" lang="ja-JP" altLang="en-US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3142446" y="2962140"/>
            <a:ext cx="2833352" cy="9015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○○する力</a:t>
            </a:r>
            <a:endParaRPr kumimoji="1" lang="ja-JP" altLang="en-US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6040193" y="2962140"/>
            <a:ext cx="2833352" cy="9015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○○する力</a:t>
            </a:r>
            <a:endParaRPr kumimoji="1" lang="ja-JP" altLang="en-US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サブタイトル 2"/>
          <p:cNvSpPr txBox="1">
            <a:spLocks/>
          </p:cNvSpPr>
          <p:nvPr/>
        </p:nvSpPr>
        <p:spPr>
          <a:xfrm>
            <a:off x="184686" y="1835632"/>
            <a:ext cx="8775699" cy="4905955"/>
          </a:xfrm>
          <a:prstGeom prst="rect">
            <a:avLst/>
          </a:prstGeom>
          <a:ln w="57150">
            <a:solidFill>
              <a:srgbClr val="33CC3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293631" y="1202469"/>
            <a:ext cx="1784350" cy="1620000"/>
            <a:chOff x="6610887" y="317500"/>
            <a:chExt cx="1784350" cy="1620000"/>
          </a:xfrm>
        </p:grpSpPr>
        <p:sp>
          <p:nvSpPr>
            <p:cNvPr id="32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33CC33"/>
            </a:solidFill>
            <a:ln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610887" y="581516"/>
              <a:ext cx="178435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各校園で</a:t>
              </a:r>
              <a:r>
                <a:rPr lang="ja-JP" altLang="en-US" sz="4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共有</a:t>
              </a:r>
              <a:endPara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2163652" y="4288664"/>
            <a:ext cx="7160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取り組むこと</a:t>
            </a:r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</a:t>
            </a:r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化</a:t>
            </a:r>
            <a:endParaRPr kumimoji="1" lang="en-US" altLang="ja-JP" sz="6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矢印: 下 31"/>
          <p:cNvSpPr/>
          <p:nvPr/>
        </p:nvSpPr>
        <p:spPr>
          <a:xfrm>
            <a:off x="1543179" y="4093014"/>
            <a:ext cx="476250" cy="1367628"/>
          </a:xfrm>
          <a:prstGeom prst="downArrow">
            <a:avLst/>
          </a:prstGeom>
          <a:solidFill>
            <a:srgbClr val="66FF66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50761" y="5537915"/>
            <a:ext cx="7160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我が校・園で取り組むこと</a:t>
            </a:r>
            <a:endParaRPr kumimoji="1" lang="en-US" altLang="ja-JP" sz="6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-32199" y="426142"/>
            <a:ext cx="8944377" cy="129962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★ねらい★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grpSp>
        <p:nvGrpSpPr>
          <p:cNvPr id="27" name="グループ化 26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147917" y="13447"/>
              <a:ext cx="275664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各校園で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共有・重点化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13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1" name="正方形/長方形 20"/>
          <p:cNvSpPr/>
          <p:nvPr/>
        </p:nvSpPr>
        <p:spPr>
          <a:xfrm>
            <a:off x="2149154" y="414165"/>
            <a:ext cx="67807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各校園・個人で取り組むことを明確にする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0692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サブタイトル 2"/>
          <p:cNvSpPr txBox="1">
            <a:spLocks/>
          </p:cNvSpPr>
          <p:nvPr/>
        </p:nvSpPr>
        <p:spPr>
          <a:xfrm>
            <a:off x="1014389" y="1229551"/>
            <a:ext cx="8944377" cy="2291300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全体会の部屋に</a:t>
            </a:r>
            <a:endParaRPr lang="en-US" altLang="ja-JP" sz="7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7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693" y="2325441"/>
            <a:ext cx="4712863" cy="4712863"/>
          </a:xfrm>
          <a:prstGeom prst="rect">
            <a:avLst/>
          </a:prstGeom>
        </p:spPr>
      </p:pic>
      <p:grpSp>
        <p:nvGrpSpPr>
          <p:cNvPr id="14" name="グループ化 1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移動</a:t>
              </a: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14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3571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サブタイトル 2"/>
          <p:cNvSpPr txBox="1">
            <a:spLocks/>
          </p:cNvSpPr>
          <p:nvPr/>
        </p:nvSpPr>
        <p:spPr>
          <a:xfrm>
            <a:off x="666259" y="2403181"/>
            <a:ext cx="8944377" cy="2291300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5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各校園の重点取組事項を</a:t>
            </a:r>
            <a:endParaRPr lang="en-US" altLang="ja-JP" sz="5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5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発表、整理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全体で共有</a:t>
              </a: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15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" name="サブタイトル 2"/>
          <p:cNvSpPr txBox="1">
            <a:spLocks/>
          </p:cNvSpPr>
          <p:nvPr/>
        </p:nvSpPr>
        <p:spPr>
          <a:xfrm>
            <a:off x="216436" y="1372457"/>
            <a:ext cx="8775699" cy="2890262"/>
          </a:xfrm>
          <a:prstGeom prst="rect">
            <a:avLst/>
          </a:prstGeom>
          <a:ln w="57150">
            <a:solidFill>
              <a:srgbClr val="33CC3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325381" y="645163"/>
            <a:ext cx="1784350" cy="1620000"/>
            <a:chOff x="6610887" y="317500"/>
            <a:chExt cx="1784350" cy="1620000"/>
          </a:xfrm>
        </p:grpSpPr>
        <p:sp>
          <p:nvSpPr>
            <p:cNvPr id="1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33CC33"/>
            </a:solidFill>
            <a:ln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610887" y="581516"/>
              <a:ext cx="178435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全体で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4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共有</a:t>
              </a:r>
              <a:endPara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7540811" y="1481517"/>
            <a:ext cx="1335426" cy="889001"/>
            <a:chOff x="2890812" y="5264149"/>
            <a:chExt cx="1335426" cy="889001"/>
          </a:xfrm>
        </p:grpSpPr>
        <p:sp>
          <p:nvSpPr>
            <p:cNvPr id="13" name="四角形: 角を丸くする 12"/>
            <p:cNvSpPr/>
            <p:nvPr/>
          </p:nvSpPr>
          <p:spPr>
            <a:xfrm>
              <a:off x="2890812" y="5264149"/>
              <a:ext cx="1243038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925472" y="5397679"/>
              <a:ext cx="13007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9" name="サブタイトル 2"/>
          <p:cNvSpPr txBox="1">
            <a:spLocks/>
          </p:cNvSpPr>
          <p:nvPr/>
        </p:nvSpPr>
        <p:spPr>
          <a:xfrm>
            <a:off x="2616080" y="4311207"/>
            <a:ext cx="6527920" cy="2291300"/>
          </a:xfrm>
          <a:prstGeom prst="rect">
            <a:avLst/>
          </a:prstGeom>
          <a:solidFill>
            <a:schemeClr val="bg1"/>
          </a:solidFill>
          <a:ln w="57150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・取組の類似性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・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発達段階による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質の高まり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・その校種ならではのよさ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766482" y="4679576"/>
            <a:ext cx="2030506" cy="1143000"/>
            <a:chOff x="484094" y="4693023"/>
            <a:chExt cx="2030506" cy="1143000"/>
          </a:xfrm>
        </p:grpSpPr>
        <p:sp>
          <p:nvSpPr>
            <p:cNvPr id="2" name="角丸四角形 1"/>
            <p:cNvSpPr/>
            <p:nvPr/>
          </p:nvSpPr>
          <p:spPr>
            <a:xfrm>
              <a:off x="605118" y="4693023"/>
              <a:ext cx="1909482" cy="1143000"/>
            </a:xfrm>
            <a:prstGeom prst="roundRect">
              <a:avLst>
                <a:gd name="adj" fmla="val 28607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200" b="1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ここに</a:t>
              </a:r>
              <a:endParaRPr kumimoji="1" lang="en-US" altLang="ja-JP" sz="32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3200" b="1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注目</a:t>
              </a:r>
              <a:endParaRPr kumimoji="1" lang="ja-JP" altLang="en-US" sz="32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" name="角丸四角形 2"/>
            <p:cNvSpPr/>
            <p:nvPr/>
          </p:nvSpPr>
          <p:spPr>
            <a:xfrm>
              <a:off x="484094" y="4867835"/>
              <a:ext cx="860612" cy="71269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400" dirty="0" smtClean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★</a:t>
              </a:r>
              <a:endParaRPr kumimoji="1" lang="ja-JP" altLang="en-US" sz="4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9412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6050" y="1796995"/>
            <a:ext cx="8775699" cy="4905955"/>
          </a:xfrm>
          <a:ln w="5715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669740" y="2649069"/>
            <a:ext cx="2094379" cy="1215091"/>
            <a:chOff x="533400" y="3810000"/>
            <a:chExt cx="2247900" cy="1358900"/>
          </a:xfrm>
        </p:grpSpPr>
        <p:sp>
          <p:nvSpPr>
            <p:cNvPr id="2" name="四角形: メモ 1"/>
            <p:cNvSpPr/>
            <p:nvPr/>
          </p:nvSpPr>
          <p:spPr>
            <a:xfrm>
              <a:off x="533400" y="3810000"/>
              <a:ext cx="2247900" cy="1358900"/>
            </a:xfrm>
            <a:prstGeom prst="foldedCorner">
              <a:avLst/>
            </a:prstGeom>
            <a:solidFill>
              <a:srgbClr val="99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869950" y="4229100"/>
              <a:ext cx="1517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中学校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6670487" y="3971364"/>
            <a:ext cx="2094379" cy="1215091"/>
            <a:chOff x="3467100" y="3765550"/>
            <a:chExt cx="2247900" cy="1358900"/>
          </a:xfrm>
        </p:grpSpPr>
        <p:sp>
          <p:nvSpPr>
            <p:cNvPr id="15" name="四角形: メモ 14"/>
            <p:cNvSpPr/>
            <p:nvPr/>
          </p:nvSpPr>
          <p:spPr>
            <a:xfrm>
              <a:off x="3467100" y="3765550"/>
              <a:ext cx="2247900" cy="1358900"/>
            </a:xfrm>
            <a:prstGeom prst="foldedCorner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829050" y="4210050"/>
              <a:ext cx="1517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小学校</a:t>
              </a: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6670487" y="5325408"/>
            <a:ext cx="2094379" cy="1215091"/>
            <a:chOff x="6299200" y="3803650"/>
            <a:chExt cx="2247900" cy="1358900"/>
          </a:xfrm>
        </p:grpSpPr>
        <p:sp>
          <p:nvSpPr>
            <p:cNvPr id="22" name="四角形: メモ 21"/>
            <p:cNvSpPr/>
            <p:nvPr/>
          </p:nvSpPr>
          <p:spPr>
            <a:xfrm>
              <a:off x="6299200" y="3803650"/>
              <a:ext cx="2247900" cy="1358900"/>
            </a:xfrm>
            <a:prstGeom prst="foldedCorner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654800" y="4241800"/>
              <a:ext cx="1517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幼稚園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310893" y="1202469"/>
            <a:ext cx="1784350" cy="1620000"/>
            <a:chOff x="6628149" y="317500"/>
            <a:chExt cx="1784350" cy="1620000"/>
          </a:xfrm>
        </p:grpSpPr>
        <p:sp>
          <p:nvSpPr>
            <p:cNvPr id="8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628149" y="635000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個人</a:t>
              </a: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4948518" y="5567828"/>
            <a:ext cx="1281206" cy="889001"/>
            <a:chOff x="2858994" y="5264149"/>
            <a:chExt cx="1281206" cy="889001"/>
          </a:xfrm>
        </p:grpSpPr>
        <p:sp>
          <p:nvSpPr>
            <p:cNvPr id="13" name="四角形: 角を丸くする 12"/>
            <p:cNvSpPr/>
            <p:nvPr/>
          </p:nvSpPr>
          <p:spPr>
            <a:xfrm>
              <a:off x="2858994" y="5264149"/>
              <a:ext cx="1274856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899714" y="5384800"/>
              <a:ext cx="1240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kumimoji="1"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</a:p>
          </p:txBody>
        </p:sp>
      </p:grpSp>
      <p:sp>
        <p:nvSpPr>
          <p:cNvPr id="33" name="サブタイトル 2"/>
          <p:cNvSpPr txBox="1">
            <a:spLocks/>
          </p:cNvSpPr>
          <p:nvPr/>
        </p:nvSpPr>
        <p:spPr>
          <a:xfrm>
            <a:off x="-32199" y="426142"/>
            <a:ext cx="8944377" cy="129962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★ねらい★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20830723">
            <a:off x="713536" y="3027082"/>
            <a:ext cx="828177" cy="3556000"/>
          </a:xfrm>
          <a:prstGeom prst="rect">
            <a:avLst/>
          </a:prstGeom>
        </p:spPr>
      </p:pic>
      <p:sp>
        <p:nvSpPr>
          <p:cNvPr id="36" name="サブタイトル 2"/>
          <p:cNvSpPr txBox="1">
            <a:spLocks/>
          </p:cNvSpPr>
          <p:nvPr/>
        </p:nvSpPr>
        <p:spPr>
          <a:xfrm>
            <a:off x="1881251" y="4451247"/>
            <a:ext cx="5547127" cy="2716035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・単語ではなく、短文で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・サインペンで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項目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サブタイトル 2"/>
          <p:cNvSpPr txBox="1">
            <a:spLocks/>
          </p:cNvSpPr>
          <p:nvPr/>
        </p:nvSpPr>
        <p:spPr>
          <a:xfrm>
            <a:off x="2056062" y="1957191"/>
            <a:ext cx="5958385" cy="1727303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「育成を目指す資質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能力」の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実現に向けて、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私がしていくことは？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個人で付箋に記入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16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8" name="正方形/長方形 27"/>
          <p:cNvSpPr/>
          <p:nvPr/>
        </p:nvSpPr>
        <p:spPr>
          <a:xfrm>
            <a:off x="2149154" y="414165"/>
            <a:ext cx="67807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各校園・個人で取り組むことを明確にする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9067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サブタイトル 2"/>
          <p:cNvSpPr txBox="1">
            <a:spLocks/>
          </p:cNvSpPr>
          <p:nvPr/>
        </p:nvSpPr>
        <p:spPr>
          <a:xfrm>
            <a:off x="-32199" y="426142"/>
            <a:ext cx="8944377" cy="129962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★ねらい★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149154" y="414165"/>
            <a:ext cx="67807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各校園・個人で取り組むことを明確にする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147917" y="13447"/>
              <a:ext cx="30659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付箋の整理のイメージ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17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201706" y="1225689"/>
            <a:ext cx="8713694" cy="538609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○○する力・○○する力・○○する力を育てるための取組に</a:t>
            </a:r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　　　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生かしたいこと</a:t>
            </a:r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429771"/>
              </p:ext>
            </p:extLst>
          </p:nvPr>
        </p:nvGraphicFramePr>
        <p:xfrm>
          <a:off x="394447" y="2082798"/>
          <a:ext cx="8130988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506"/>
                <a:gridCol w="7624482"/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5067" y="2084293"/>
            <a:ext cx="492443" cy="14657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○○する力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9549" y="3567952"/>
            <a:ext cx="492443" cy="14657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○○する力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2997" y="4979893"/>
            <a:ext cx="492443" cy="14657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○○する力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メモ 5"/>
          <p:cNvSpPr/>
          <p:nvPr/>
        </p:nvSpPr>
        <p:spPr>
          <a:xfrm>
            <a:off x="1264024" y="2259105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メモ 21"/>
          <p:cNvSpPr/>
          <p:nvPr/>
        </p:nvSpPr>
        <p:spPr>
          <a:xfrm>
            <a:off x="1640541" y="2554941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メモ 22"/>
          <p:cNvSpPr/>
          <p:nvPr/>
        </p:nvSpPr>
        <p:spPr>
          <a:xfrm>
            <a:off x="2675964" y="2864223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メモ 23"/>
          <p:cNvSpPr/>
          <p:nvPr/>
        </p:nvSpPr>
        <p:spPr>
          <a:xfrm>
            <a:off x="3012141" y="2501152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メモ 24"/>
          <p:cNvSpPr/>
          <p:nvPr/>
        </p:nvSpPr>
        <p:spPr>
          <a:xfrm>
            <a:off x="1156448" y="2931458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メモ 25"/>
          <p:cNvSpPr/>
          <p:nvPr/>
        </p:nvSpPr>
        <p:spPr>
          <a:xfrm>
            <a:off x="3603811" y="2877670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メモ 26"/>
          <p:cNvSpPr/>
          <p:nvPr/>
        </p:nvSpPr>
        <p:spPr>
          <a:xfrm>
            <a:off x="3751729" y="2151529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メモ 27"/>
          <p:cNvSpPr/>
          <p:nvPr/>
        </p:nvSpPr>
        <p:spPr>
          <a:xfrm>
            <a:off x="4894730" y="2918011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メモ 28"/>
          <p:cNvSpPr/>
          <p:nvPr/>
        </p:nvSpPr>
        <p:spPr>
          <a:xfrm>
            <a:off x="4383741" y="2528047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メモ 29"/>
          <p:cNvSpPr/>
          <p:nvPr/>
        </p:nvSpPr>
        <p:spPr>
          <a:xfrm>
            <a:off x="5136778" y="2541494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メモ 30"/>
          <p:cNvSpPr/>
          <p:nvPr/>
        </p:nvSpPr>
        <p:spPr>
          <a:xfrm>
            <a:off x="6172201" y="2312895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メモ 31"/>
          <p:cNvSpPr/>
          <p:nvPr/>
        </p:nvSpPr>
        <p:spPr>
          <a:xfrm>
            <a:off x="6777319" y="2487705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メモ 32"/>
          <p:cNvSpPr/>
          <p:nvPr/>
        </p:nvSpPr>
        <p:spPr>
          <a:xfrm>
            <a:off x="4867836" y="2232212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メモ 33"/>
          <p:cNvSpPr/>
          <p:nvPr/>
        </p:nvSpPr>
        <p:spPr>
          <a:xfrm>
            <a:off x="6225988" y="2864224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メモ 34"/>
          <p:cNvSpPr/>
          <p:nvPr/>
        </p:nvSpPr>
        <p:spPr>
          <a:xfrm>
            <a:off x="7301753" y="2581836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メモ 35"/>
          <p:cNvSpPr/>
          <p:nvPr/>
        </p:nvSpPr>
        <p:spPr>
          <a:xfrm>
            <a:off x="7490012" y="2178424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メモ 36"/>
          <p:cNvSpPr/>
          <p:nvPr/>
        </p:nvSpPr>
        <p:spPr>
          <a:xfrm>
            <a:off x="1075765" y="4383739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メモ 37"/>
          <p:cNvSpPr/>
          <p:nvPr/>
        </p:nvSpPr>
        <p:spPr>
          <a:xfrm>
            <a:off x="1344706" y="4101352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メモ 38"/>
          <p:cNvSpPr/>
          <p:nvPr/>
        </p:nvSpPr>
        <p:spPr>
          <a:xfrm>
            <a:off x="1936376" y="4356846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メモ 39"/>
          <p:cNvSpPr/>
          <p:nvPr/>
        </p:nvSpPr>
        <p:spPr>
          <a:xfrm>
            <a:off x="3644153" y="4424080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メモ 40"/>
          <p:cNvSpPr/>
          <p:nvPr/>
        </p:nvSpPr>
        <p:spPr>
          <a:xfrm>
            <a:off x="1129553" y="3765174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メモ 41"/>
          <p:cNvSpPr/>
          <p:nvPr/>
        </p:nvSpPr>
        <p:spPr>
          <a:xfrm>
            <a:off x="3267634" y="4195482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メモ 42"/>
          <p:cNvSpPr/>
          <p:nvPr/>
        </p:nvSpPr>
        <p:spPr>
          <a:xfrm>
            <a:off x="4087905" y="4155140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メモ 43"/>
          <p:cNvSpPr/>
          <p:nvPr/>
        </p:nvSpPr>
        <p:spPr>
          <a:xfrm>
            <a:off x="3079377" y="3805517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メモ 44"/>
          <p:cNvSpPr/>
          <p:nvPr/>
        </p:nvSpPr>
        <p:spPr>
          <a:xfrm>
            <a:off x="5782236" y="4235823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メモ 45"/>
          <p:cNvSpPr/>
          <p:nvPr/>
        </p:nvSpPr>
        <p:spPr>
          <a:xfrm>
            <a:off x="6360459" y="4370294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メモ 46"/>
          <p:cNvSpPr/>
          <p:nvPr/>
        </p:nvSpPr>
        <p:spPr>
          <a:xfrm>
            <a:off x="7059707" y="4020670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メモ 47"/>
          <p:cNvSpPr/>
          <p:nvPr/>
        </p:nvSpPr>
        <p:spPr>
          <a:xfrm>
            <a:off x="6710083" y="3765175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メモ 48"/>
          <p:cNvSpPr/>
          <p:nvPr/>
        </p:nvSpPr>
        <p:spPr>
          <a:xfrm>
            <a:off x="1492624" y="5325034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メモ 49"/>
          <p:cNvSpPr/>
          <p:nvPr/>
        </p:nvSpPr>
        <p:spPr>
          <a:xfrm>
            <a:off x="2487706" y="5916705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メモ 50"/>
          <p:cNvSpPr/>
          <p:nvPr/>
        </p:nvSpPr>
        <p:spPr>
          <a:xfrm>
            <a:off x="2931459" y="5499846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メモ 51"/>
          <p:cNvSpPr/>
          <p:nvPr/>
        </p:nvSpPr>
        <p:spPr>
          <a:xfrm>
            <a:off x="3563471" y="5768787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メモ 52"/>
          <p:cNvSpPr/>
          <p:nvPr/>
        </p:nvSpPr>
        <p:spPr>
          <a:xfrm>
            <a:off x="3079377" y="5298140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メモ 53"/>
          <p:cNvSpPr/>
          <p:nvPr/>
        </p:nvSpPr>
        <p:spPr>
          <a:xfrm>
            <a:off x="4020670" y="5889811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メモ 54"/>
          <p:cNvSpPr/>
          <p:nvPr/>
        </p:nvSpPr>
        <p:spPr>
          <a:xfrm>
            <a:off x="4464423" y="5472952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メモ 55"/>
          <p:cNvSpPr/>
          <p:nvPr/>
        </p:nvSpPr>
        <p:spPr>
          <a:xfrm>
            <a:off x="4666130" y="5163670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メモ 56"/>
          <p:cNvSpPr/>
          <p:nvPr/>
        </p:nvSpPr>
        <p:spPr>
          <a:xfrm>
            <a:off x="5580530" y="5553635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メモ 57"/>
          <p:cNvSpPr/>
          <p:nvPr/>
        </p:nvSpPr>
        <p:spPr>
          <a:xfrm>
            <a:off x="6400800" y="5930153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メモ 58"/>
          <p:cNvSpPr/>
          <p:nvPr/>
        </p:nvSpPr>
        <p:spPr>
          <a:xfrm>
            <a:off x="6844553" y="5513294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メモ 59"/>
          <p:cNvSpPr/>
          <p:nvPr/>
        </p:nvSpPr>
        <p:spPr>
          <a:xfrm>
            <a:off x="7476565" y="5782235"/>
            <a:ext cx="672353" cy="484094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077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838380"/>
              </p:ext>
            </p:extLst>
          </p:nvPr>
        </p:nvGraphicFramePr>
        <p:xfrm>
          <a:off x="39431" y="669964"/>
          <a:ext cx="9078421" cy="5992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19">
                  <a:extLst>
                    <a:ext uri="{9D8B030D-6E8A-4147-A177-3AD203B41FA5}">
                      <a16:colId xmlns="" xmlns:a16="http://schemas.microsoft.com/office/drawing/2014/main" val="651079"/>
                    </a:ext>
                  </a:extLst>
                </a:gridCol>
                <a:gridCol w="1681698">
                  <a:extLst>
                    <a:ext uri="{9D8B030D-6E8A-4147-A177-3AD203B41FA5}">
                      <a16:colId xmlns="" xmlns:a16="http://schemas.microsoft.com/office/drawing/2014/main" val="3990266321"/>
                    </a:ext>
                  </a:extLst>
                </a:gridCol>
                <a:gridCol w="584636">
                  <a:extLst>
                    <a:ext uri="{9D8B030D-6E8A-4147-A177-3AD203B41FA5}">
                      <a16:colId xmlns="" xmlns:a16="http://schemas.microsoft.com/office/drawing/2014/main" val="765176546"/>
                    </a:ext>
                  </a:extLst>
                </a:gridCol>
                <a:gridCol w="1588116">
                  <a:extLst>
                    <a:ext uri="{9D8B030D-6E8A-4147-A177-3AD203B41FA5}">
                      <a16:colId xmlns="" xmlns:a16="http://schemas.microsoft.com/office/drawing/2014/main" val="1257178223"/>
                    </a:ext>
                  </a:extLst>
                </a:gridCol>
                <a:gridCol w="4952252">
                  <a:extLst>
                    <a:ext uri="{9D8B030D-6E8A-4147-A177-3AD203B41FA5}">
                      <a16:colId xmlns="" xmlns:a16="http://schemas.microsoft.com/office/drawing/2014/main" val="3973805099"/>
                    </a:ext>
                  </a:extLst>
                </a:gridCol>
              </a:tblGrid>
              <a:tr h="8033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オリエン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テーション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・研修の目的と流れについて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・各校園の取組紹介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2967329"/>
                  </a:ext>
                </a:extLst>
              </a:tr>
              <a:tr h="1904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●幼小中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混合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★ねらい★</a:t>
                      </a:r>
                      <a:endParaRPr kumimoji="1" lang="en-US" altLang="ja-JP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中学校区全体で育成を目指す資質・能力を明らかにする</a:t>
                      </a:r>
                      <a:endParaRPr kumimoji="1" lang="en-US" altLang="ja-JP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・付箋の記入　・グループ協議　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・部屋ごとでまとめ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13014574"/>
                  </a:ext>
                </a:extLst>
              </a:tr>
              <a:tr h="13967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●校園ごと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★ねらい★</a:t>
                      </a:r>
                      <a:endParaRPr kumimoji="1" lang="en-US" altLang="ja-JP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各校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園・個人で</a:t>
                      </a:r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取り組む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ことを明確</a:t>
                      </a:r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にする</a:t>
                      </a:r>
                      <a:endParaRPr kumimoji="1" lang="en-US" altLang="ja-JP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・グループ協議　・</a:t>
                      </a: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校園ごとでまとめ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2829300"/>
                  </a:ext>
                </a:extLst>
              </a:tr>
              <a:tr h="6728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共有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・各校園で取り組むことを共有する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2443876"/>
                  </a:ext>
                </a:extLst>
              </a:tr>
              <a:tr h="8719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省察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★ねらい★</a:t>
                      </a:r>
                      <a:endParaRPr kumimoji="1" lang="en-US" altLang="ja-JP" sz="2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この研修で学んだことを個人でまとめる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55936165"/>
                  </a:ext>
                </a:extLst>
              </a:tr>
            </a:tbl>
          </a:graphicData>
        </a:graphic>
      </p:graphicFrame>
      <p:grpSp>
        <p:nvGrpSpPr>
          <p:cNvPr id="27" name="グループ化 26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8" name="テキスト ボックス 27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研修の流れ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２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286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サブタイトル 2"/>
          <p:cNvSpPr txBox="1">
            <a:spLocks/>
          </p:cNvSpPr>
          <p:nvPr/>
        </p:nvSpPr>
        <p:spPr>
          <a:xfrm>
            <a:off x="798489" y="1403989"/>
            <a:ext cx="8944377" cy="2291300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協議１の</a:t>
            </a:r>
            <a:r>
              <a:rPr lang="ja-JP" altLang="en-US" sz="7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グループに</a:t>
            </a:r>
            <a:endParaRPr lang="en-US" altLang="ja-JP" sz="7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7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693" y="2325441"/>
            <a:ext cx="4712863" cy="4712863"/>
          </a:xfrm>
          <a:prstGeom prst="rect">
            <a:avLst/>
          </a:prstGeom>
        </p:spPr>
      </p:pic>
      <p:grpSp>
        <p:nvGrpSpPr>
          <p:cNvPr id="14" name="グループ化 1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移動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３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8258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97494" y="1424212"/>
            <a:ext cx="7847259" cy="2663694"/>
          </a:xfrm>
          <a:ln w="57150">
            <a:solidFill>
              <a:srgbClr val="FF3F3F"/>
            </a:solidFill>
          </a:ln>
        </p:spPr>
        <p:txBody>
          <a:bodyPr>
            <a:noAutofit/>
          </a:bodyPr>
          <a:lstStyle/>
          <a:p>
            <a:pPr algn="l"/>
            <a:r>
              <a:rPr kumimoji="1" lang="ja-JP" altLang="en-US" sz="4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lang="ja-JP" altLang="en-US" sz="4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ねらい</a:t>
            </a:r>
            <a:r>
              <a:rPr kumimoji="1" lang="ja-JP" altLang="en-US" sz="4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endParaRPr kumimoji="1" lang="en-US" altLang="ja-JP" sz="44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中学校区全体で育成を目指す資質・能力を明らかにする</a:t>
            </a:r>
            <a:endParaRPr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協議１のねらい</a:t>
              </a: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6438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268941" y="1896036"/>
            <a:ext cx="8740588" cy="4719918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310487" y="1189024"/>
            <a:ext cx="1784350" cy="1620000"/>
            <a:chOff x="6612592" y="2482477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720542" y="2482477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12592" y="2939677"/>
              <a:ext cx="17843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2151530" y="2097742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グループの先生と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仲良く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なりましょう！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55695" y="3375211"/>
            <a:ext cx="806823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○自己紹介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3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3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実践等の交流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・取組発表を聞いた感想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・自慢できる子供の姿、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力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が付いてきている</a:t>
            </a:r>
            <a:r>
              <a:rPr kumimoji="1"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子供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の姿　など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…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605119" y="5137523"/>
            <a:ext cx="1358152" cy="889001"/>
            <a:chOff x="2263302" y="5264149"/>
            <a:chExt cx="1657239" cy="889001"/>
          </a:xfrm>
        </p:grpSpPr>
        <p:sp>
          <p:nvSpPr>
            <p:cNvPr id="35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401021" y="5411695"/>
              <a:ext cx="15195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kumimoji="1"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アイスブレイク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５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-32199" y="266231"/>
            <a:ext cx="9028280" cy="1459538"/>
            <a:chOff x="-32199" y="266231"/>
            <a:chExt cx="9028280" cy="1459538"/>
          </a:xfrm>
        </p:grpSpPr>
        <p:sp>
          <p:nvSpPr>
            <p:cNvPr id="19" name="サブタイトル 2"/>
            <p:cNvSpPr txBox="1">
              <a:spLocks/>
            </p:cNvSpPr>
            <p:nvPr/>
          </p:nvSpPr>
          <p:spPr>
            <a:xfrm>
              <a:off x="-32199" y="426142"/>
              <a:ext cx="8944377" cy="1299627"/>
            </a:xfrm>
            <a:prstGeom prst="rect">
              <a:avLst/>
            </a:prstGeom>
            <a:ln w="5715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360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★ねらい★</a:t>
              </a:r>
              <a:r>
                <a:rPr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215352" y="266231"/>
              <a:ext cx="6780729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3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中学校区全体</a:t>
              </a:r>
              <a:r>
                <a:rPr lang="ja-JP" altLang="en-US" sz="3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で育成を目指す資質・能力を明らかにする</a:t>
              </a:r>
              <a:endPara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2547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6050" y="1796995"/>
            <a:ext cx="8775699" cy="4905955"/>
          </a:xfrm>
          <a:ln w="5715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381750" y="2101850"/>
            <a:ext cx="2247900" cy="1358900"/>
            <a:chOff x="533400" y="3810000"/>
            <a:chExt cx="2247900" cy="1358900"/>
          </a:xfrm>
        </p:grpSpPr>
        <p:sp>
          <p:nvSpPr>
            <p:cNvPr id="2" name="四角形: メモ 1"/>
            <p:cNvSpPr/>
            <p:nvPr/>
          </p:nvSpPr>
          <p:spPr>
            <a:xfrm>
              <a:off x="533400" y="3810000"/>
              <a:ext cx="2247900" cy="1358900"/>
            </a:xfrm>
            <a:prstGeom prst="foldedCorner">
              <a:avLst/>
            </a:prstGeom>
            <a:solidFill>
              <a:srgbClr val="99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869950" y="4229100"/>
              <a:ext cx="1517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中学校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6369050" y="3625850"/>
            <a:ext cx="2247900" cy="1358900"/>
            <a:chOff x="3467100" y="3765550"/>
            <a:chExt cx="2247900" cy="1358900"/>
          </a:xfrm>
        </p:grpSpPr>
        <p:sp>
          <p:nvSpPr>
            <p:cNvPr id="15" name="四角形: メモ 14"/>
            <p:cNvSpPr/>
            <p:nvPr/>
          </p:nvSpPr>
          <p:spPr>
            <a:xfrm>
              <a:off x="3467100" y="3765550"/>
              <a:ext cx="2247900" cy="1358900"/>
            </a:xfrm>
            <a:prstGeom prst="foldedCorner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829050" y="4210050"/>
              <a:ext cx="1517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小学校</a:t>
              </a: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6369050" y="5181600"/>
            <a:ext cx="2247900" cy="1358900"/>
            <a:chOff x="6299200" y="3803650"/>
            <a:chExt cx="2247900" cy="1358900"/>
          </a:xfrm>
        </p:grpSpPr>
        <p:sp>
          <p:nvSpPr>
            <p:cNvPr id="22" name="四角形: メモ 21"/>
            <p:cNvSpPr/>
            <p:nvPr/>
          </p:nvSpPr>
          <p:spPr>
            <a:xfrm>
              <a:off x="6299200" y="3803650"/>
              <a:ext cx="2247900" cy="1358900"/>
            </a:xfrm>
            <a:prstGeom prst="foldedCorner">
              <a:avLst/>
            </a:prstGeom>
            <a:solidFill>
              <a:srgbClr val="FFCCFF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654800" y="4241800"/>
              <a:ext cx="1517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幼稚園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310893" y="1202469"/>
            <a:ext cx="1784350" cy="1620000"/>
            <a:chOff x="6628149" y="317500"/>
            <a:chExt cx="1784350" cy="1620000"/>
          </a:xfrm>
        </p:grpSpPr>
        <p:sp>
          <p:nvSpPr>
            <p:cNvPr id="8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628149" y="635000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個人</a:t>
              </a:r>
            </a:p>
          </p:txBody>
        </p:sp>
      </p:grp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20830723">
            <a:off x="579066" y="3040529"/>
            <a:ext cx="828177" cy="3556000"/>
          </a:xfrm>
          <a:prstGeom prst="rect">
            <a:avLst/>
          </a:prstGeom>
        </p:spPr>
      </p:pic>
      <p:sp>
        <p:nvSpPr>
          <p:cNvPr id="29" name="サブタイトル 2"/>
          <p:cNvSpPr txBox="1">
            <a:spLocks/>
          </p:cNvSpPr>
          <p:nvPr/>
        </p:nvSpPr>
        <p:spPr>
          <a:xfrm>
            <a:off x="1881252" y="4236095"/>
            <a:ext cx="5547127" cy="2716035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・単語ではなく、短文で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・サインペンで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項目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4827497" y="5554382"/>
            <a:ext cx="1358152" cy="889001"/>
            <a:chOff x="2263302" y="5264149"/>
            <a:chExt cx="1657239" cy="889001"/>
          </a:xfrm>
        </p:grpSpPr>
        <p:sp>
          <p:nvSpPr>
            <p:cNvPr id="13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401020" y="5411695"/>
              <a:ext cx="1519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-32199" y="266231"/>
            <a:ext cx="9028280" cy="1459538"/>
            <a:chOff x="-32199" y="266231"/>
            <a:chExt cx="9028280" cy="1459538"/>
          </a:xfrm>
        </p:grpSpPr>
        <p:sp>
          <p:nvSpPr>
            <p:cNvPr id="28" name="サブタイトル 2"/>
            <p:cNvSpPr txBox="1">
              <a:spLocks/>
            </p:cNvSpPr>
            <p:nvPr/>
          </p:nvSpPr>
          <p:spPr>
            <a:xfrm>
              <a:off x="-32199" y="426142"/>
              <a:ext cx="8944377" cy="1299627"/>
            </a:xfrm>
            <a:prstGeom prst="rect">
              <a:avLst/>
            </a:prstGeom>
            <a:ln w="5715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360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★ねらい★</a:t>
              </a:r>
              <a:r>
                <a:rPr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215352" y="266231"/>
              <a:ext cx="6780729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3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中学校区全体</a:t>
              </a:r>
              <a:r>
                <a:rPr lang="ja-JP" altLang="en-US" sz="3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で育成を目指す資質・能力を明らかにする</a:t>
              </a:r>
              <a:endPara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4" name="サブタイトル 2"/>
          <p:cNvSpPr txBox="1">
            <a:spLocks/>
          </p:cNvSpPr>
          <p:nvPr/>
        </p:nvSpPr>
        <p:spPr>
          <a:xfrm>
            <a:off x="1585415" y="2616098"/>
            <a:ext cx="5547127" cy="133733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目の前の子供に、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さらに伸ばしたい力は？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個人で付箋に記入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６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813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サブタイトル 2"/>
          <p:cNvSpPr txBox="1">
            <a:spLocks/>
          </p:cNvSpPr>
          <p:nvPr/>
        </p:nvSpPr>
        <p:spPr>
          <a:xfrm>
            <a:off x="146049" y="1835632"/>
            <a:ext cx="8775699" cy="4905955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0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216357" y="1202469"/>
            <a:ext cx="1784350" cy="1620000"/>
            <a:chOff x="6572250" y="317500"/>
            <a:chExt cx="1784350" cy="1620000"/>
          </a:xfrm>
        </p:grpSpPr>
        <p:sp>
          <p:nvSpPr>
            <p:cNvPr id="16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572250" y="774700"/>
              <a:ext cx="17843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1450075" y="2816053"/>
            <a:ext cx="8322077" cy="3481716"/>
            <a:chOff x="1818873" y="2135365"/>
            <a:chExt cx="8322077" cy="2741435"/>
          </a:xfrm>
        </p:grpSpPr>
        <p:sp>
          <p:nvSpPr>
            <p:cNvPr id="20" name="サブタイトル 2"/>
            <p:cNvSpPr txBox="1">
              <a:spLocks/>
            </p:cNvSpPr>
            <p:nvPr/>
          </p:nvSpPr>
          <p:spPr>
            <a:xfrm>
              <a:off x="1818873" y="2135365"/>
              <a:ext cx="8322077" cy="2741435"/>
            </a:xfrm>
            <a:prstGeom prst="rect">
              <a:avLst/>
            </a:prstGeom>
            <a:ln w="5715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①模造紙に付箋を出し合う</a:t>
              </a:r>
              <a:endParaRPr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r>
                <a:rPr lang="ja-JP" altLang="en-US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②グルーピングし</a:t>
              </a:r>
              <a:r>
                <a:rPr lang="ja-JP" altLang="en-US" sz="4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、</a:t>
              </a:r>
              <a:endParaRPr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r>
                <a:rPr lang="ja-JP" altLang="en-US" sz="4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4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4000" b="1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タイトル</a:t>
              </a:r>
              <a:r>
                <a:rPr lang="ja-JP" altLang="en-US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をつける</a:t>
              </a:r>
              <a:endParaRPr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矢印: 下 31"/>
            <p:cNvSpPr/>
            <p:nvPr/>
          </p:nvSpPr>
          <p:spPr>
            <a:xfrm>
              <a:off x="3264826" y="4069725"/>
              <a:ext cx="476250" cy="3873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7314019" y="2069321"/>
            <a:ext cx="1372781" cy="889001"/>
            <a:chOff x="2263302" y="5264149"/>
            <a:chExt cx="1372781" cy="889001"/>
          </a:xfrm>
        </p:grpSpPr>
        <p:sp>
          <p:nvSpPr>
            <p:cNvPr id="24" name="四角形: 角を丸くする 12"/>
            <p:cNvSpPr/>
            <p:nvPr/>
          </p:nvSpPr>
          <p:spPr>
            <a:xfrm>
              <a:off x="2263302" y="5264149"/>
              <a:ext cx="1372781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2306907" y="5370785"/>
              <a:ext cx="13007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15</a:t>
              </a:r>
              <a:r>
                <a:rPr kumimoji="1"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</a:p>
          </p:txBody>
        </p:sp>
      </p:grpSp>
      <p:sp>
        <p:nvSpPr>
          <p:cNvPr id="27" name="サブタイトル 2"/>
          <p:cNvSpPr txBox="1">
            <a:spLocks/>
          </p:cNvSpPr>
          <p:nvPr/>
        </p:nvSpPr>
        <p:spPr>
          <a:xfrm>
            <a:off x="-32199" y="426142"/>
            <a:ext cx="8944377" cy="129962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★ねらい★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grpSp>
        <p:nvGrpSpPr>
          <p:cNvPr id="26" name="グループ化 25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8" name="テキスト ボックス 27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グループで協議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７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8" name="正方形/長方形 17"/>
          <p:cNvSpPr/>
          <p:nvPr/>
        </p:nvSpPr>
        <p:spPr>
          <a:xfrm>
            <a:off x="2215352" y="266231"/>
            <a:ext cx="67807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中学校区全体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で育成を目指す資質・能力を明らかにする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952240">
            <a:off x="6481482" y="3536755"/>
            <a:ext cx="1627094" cy="223501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640542" y="5970494"/>
            <a:ext cx="72076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短冊に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フェルトペンで</a:t>
            </a:r>
            <a:r>
              <a:rPr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○○する力</a:t>
            </a:r>
            <a:r>
              <a:rPr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7492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サブタイトル 2"/>
          <p:cNvSpPr txBox="1">
            <a:spLocks/>
          </p:cNvSpPr>
          <p:nvPr/>
        </p:nvSpPr>
        <p:spPr>
          <a:xfrm>
            <a:off x="-32199" y="426142"/>
            <a:ext cx="8944377" cy="129962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★ねらい★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grpSp>
        <p:nvGrpSpPr>
          <p:cNvPr id="17" name="グループ化 16"/>
          <p:cNvGrpSpPr/>
          <p:nvPr/>
        </p:nvGrpSpPr>
        <p:grpSpPr>
          <a:xfrm>
            <a:off x="7636180" y="1193746"/>
            <a:ext cx="1371265" cy="889001"/>
            <a:chOff x="2263302" y="5264149"/>
            <a:chExt cx="1371265" cy="889001"/>
          </a:xfrm>
        </p:grpSpPr>
        <p:sp>
          <p:nvSpPr>
            <p:cNvPr id="19" name="四角形: 角を丸くする 12"/>
            <p:cNvSpPr/>
            <p:nvPr/>
          </p:nvSpPr>
          <p:spPr>
            <a:xfrm>
              <a:off x="2263302" y="5264149"/>
              <a:ext cx="1359902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333801" y="5384232"/>
              <a:ext cx="13007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15</a:t>
              </a:r>
              <a:r>
                <a:rPr kumimoji="1"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147917" y="13447"/>
              <a:ext cx="25011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まとめかたのイメージ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８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2215352" y="266231"/>
            <a:ext cx="67807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中学校区全体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で育成を目指す資質・能力を明らかにする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51072" y="1858176"/>
            <a:ext cx="7090117" cy="475488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936328" y="2517496"/>
            <a:ext cx="1658954" cy="21486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4860" y="2321169"/>
            <a:ext cx="1151482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~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する力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四角形: メモ 1"/>
          <p:cNvSpPr/>
          <p:nvPr/>
        </p:nvSpPr>
        <p:spPr>
          <a:xfrm>
            <a:off x="5628715" y="5302250"/>
            <a:ext cx="583079" cy="412376"/>
          </a:xfrm>
          <a:prstGeom prst="foldedCorner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四角形: メモ 14"/>
          <p:cNvSpPr/>
          <p:nvPr/>
        </p:nvSpPr>
        <p:spPr>
          <a:xfrm>
            <a:off x="3962027" y="3397249"/>
            <a:ext cx="583079" cy="412376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四角形: メモ 21"/>
          <p:cNvSpPr/>
          <p:nvPr/>
        </p:nvSpPr>
        <p:spPr>
          <a:xfrm>
            <a:off x="1017121" y="4025153"/>
            <a:ext cx="583079" cy="412376"/>
          </a:xfrm>
          <a:prstGeom prst="foldedCorner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四角形: メモ 1"/>
          <p:cNvSpPr/>
          <p:nvPr/>
        </p:nvSpPr>
        <p:spPr>
          <a:xfrm>
            <a:off x="3262032" y="2653180"/>
            <a:ext cx="583079" cy="412376"/>
          </a:xfrm>
          <a:prstGeom prst="foldedCorner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四角形: メモ 14"/>
          <p:cNvSpPr/>
          <p:nvPr/>
        </p:nvSpPr>
        <p:spPr>
          <a:xfrm>
            <a:off x="1030569" y="3356909"/>
            <a:ext cx="583079" cy="412376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四角形: メモ 21"/>
          <p:cNvSpPr/>
          <p:nvPr/>
        </p:nvSpPr>
        <p:spPr>
          <a:xfrm>
            <a:off x="1676028" y="4011705"/>
            <a:ext cx="583079" cy="412376"/>
          </a:xfrm>
          <a:prstGeom prst="foldedCorner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メモ 1"/>
          <p:cNvSpPr/>
          <p:nvPr/>
        </p:nvSpPr>
        <p:spPr>
          <a:xfrm>
            <a:off x="5225302" y="4992968"/>
            <a:ext cx="583079" cy="412376"/>
          </a:xfrm>
          <a:prstGeom prst="foldedCorner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四角形: メモ 21"/>
          <p:cNvSpPr/>
          <p:nvPr/>
        </p:nvSpPr>
        <p:spPr>
          <a:xfrm>
            <a:off x="6180792" y="3312459"/>
            <a:ext cx="583079" cy="398929"/>
          </a:xfrm>
          <a:prstGeom prst="foldedCorner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四角形: メモ 1"/>
          <p:cNvSpPr/>
          <p:nvPr/>
        </p:nvSpPr>
        <p:spPr>
          <a:xfrm>
            <a:off x="6314516" y="5033309"/>
            <a:ext cx="583079" cy="412376"/>
          </a:xfrm>
          <a:prstGeom prst="foldedCorner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四角形: メモ 14"/>
          <p:cNvSpPr/>
          <p:nvPr/>
        </p:nvSpPr>
        <p:spPr>
          <a:xfrm>
            <a:off x="5454651" y="3518274"/>
            <a:ext cx="583079" cy="398929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四角形: メモ 21"/>
          <p:cNvSpPr/>
          <p:nvPr/>
        </p:nvSpPr>
        <p:spPr>
          <a:xfrm>
            <a:off x="2065992" y="5329518"/>
            <a:ext cx="583079" cy="412376"/>
          </a:xfrm>
          <a:prstGeom prst="foldedCorner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四角形: メモ 1"/>
          <p:cNvSpPr/>
          <p:nvPr/>
        </p:nvSpPr>
        <p:spPr>
          <a:xfrm>
            <a:off x="1809750" y="3137274"/>
            <a:ext cx="583079" cy="412376"/>
          </a:xfrm>
          <a:prstGeom prst="foldedCorner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四角形: メモ 14"/>
          <p:cNvSpPr/>
          <p:nvPr/>
        </p:nvSpPr>
        <p:spPr>
          <a:xfrm>
            <a:off x="3693086" y="3114863"/>
            <a:ext cx="583079" cy="412376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四角形: メモ 21"/>
          <p:cNvSpPr/>
          <p:nvPr/>
        </p:nvSpPr>
        <p:spPr>
          <a:xfrm>
            <a:off x="5710145" y="2989729"/>
            <a:ext cx="583079" cy="398929"/>
          </a:xfrm>
          <a:prstGeom prst="foldedCorner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四角形: メモ 1"/>
          <p:cNvSpPr/>
          <p:nvPr/>
        </p:nvSpPr>
        <p:spPr>
          <a:xfrm>
            <a:off x="1567704" y="2841438"/>
            <a:ext cx="583079" cy="412376"/>
          </a:xfrm>
          <a:prstGeom prst="foldedCorner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四角形: メモ 21"/>
          <p:cNvSpPr/>
          <p:nvPr/>
        </p:nvSpPr>
        <p:spPr>
          <a:xfrm>
            <a:off x="3141757" y="3567953"/>
            <a:ext cx="583079" cy="412376"/>
          </a:xfrm>
          <a:prstGeom prst="foldedCorner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四角形: メモ 1"/>
          <p:cNvSpPr/>
          <p:nvPr/>
        </p:nvSpPr>
        <p:spPr>
          <a:xfrm>
            <a:off x="2764492" y="5759451"/>
            <a:ext cx="583079" cy="412376"/>
          </a:xfrm>
          <a:prstGeom prst="foldedCorner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四角形: メモ 14"/>
          <p:cNvSpPr/>
          <p:nvPr/>
        </p:nvSpPr>
        <p:spPr>
          <a:xfrm>
            <a:off x="4042710" y="5266391"/>
            <a:ext cx="583079" cy="412376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四角形: メモ 21"/>
          <p:cNvSpPr/>
          <p:nvPr/>
        </p:nvSpPr>
        <p:spPr>
          <a:xfrm>
            <a:off x="1433979" y="5652247"/>
            <a:ext cx="583079" cy="412376"/>
          </a:xfrm>
          <a:prstGeom prst="foldedCorner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四角形: メモ 1"/>
          <p:cNvSpPr/>
          <p:nvPr/>
        </p:nvSpPr>
        <p:spPr>
          <a:xfrm>
            <a:off x="3154458" y="5409828"/>
            <a:ext cx="583079" cy="412376"/>
          </a:xfrm>
          <a:prstGeom prst="foldedCorner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四角形: メモ 14"/>
          <p:cNvSpPr/>
          <p:nvPr/>
        </p:nvSpPr>
        <p:spPr>
          <a:xfrm>
            <a:off x="6328709" y="5804275"/>
            <a:ext cx="583079" cy="412376"/>
          </a:xfrm>
          <a:prstGeom prst="foldedCorne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四角形: メモ 21"/>
          <p:cNvSpPr/>
          <p:nvPr/>
        </p:nvSpPr>
        <p:spPr>
          <a:xfrm>
            <a:off x="3182098" y="7265895"/>
            <a:ext cx="583079" cy="412376"/>
          </a:xfrm>
          <a:prstGeom prst="foldedCorner">
            <a:avLst/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角丸四角形 53"/>
          <p:cNvSpPr/>
          <p:nvPr/>
        </p:nvSpPr>
        <p:spPr>
          <a:xfrm>
            <a:off x="3007175" y="2262002"/>
            <a:ext cx="1658954" cy="21486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245707" y="2065675"/>
            <a:ext cx="1151482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~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する力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5346963" y="2638520"/>
            <a:ext cx="1658954" cy="1649286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585495" y="2442193"/>
            <a:ext cx="1151482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~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する力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1043906" y="5045544"/>
            <a:ext cx="3689460" cy="1288022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282438" y="4849216"/>
            <a:ext cx="1151482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~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する力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5015753" y="4615237"/>
            <a:ext cx="2286000" cy="194692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464471" y="4418910"/>
            <a:ext cx="1151482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~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する力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859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サブタイトル 2"/>
          <p:cNvSpPr txBox="1">
            <a:spLocks/>
          </p:cNvSpPr>
          <p:nvPr/>
        </p:nvSpPr>
        <p:spPr>
          <a:xfrm>
            <a:off x="184686" y="1835632"/>
            <a:ext cx="8775699" cy="4905955"/>
          </a:xfrm>
          <a:prstGeom prst="rect">
            <a:avLst/>
          </a:prstGeom>
          <a:ln w="57150">
            <a:solidFill>
              <a:srgbClr val="33CC3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7382435" y="5641125"/>
            <a:ext cx="1362320" cy="889001"/>
            <a:chOff x="2863918" y="5264149"/>
            <a:chExt cx="1362320" cy="889001"/>
          </a:xfrm>
        </p:grpSpPr>
        <p:sp>
          <p:nvSpPr>
            <p:cNvPr id="24" name="四角形: 角を丸くする 12"/>
            <p:cNvSpPr/>
            <p:nvPr/>
          </p:nvSpPr>
          <p:spPr>
            <a:xfrm>
              <a:off x="2863918" y="5264149"/>
              <a:ext cx="1269932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2925472" y="5397679"/>
              <a:ext cx="13007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1983347" y="2215166"/>
            <a:ext cx="716065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各グループでつけたタイトルを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発表し合い、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分類・整理し、</a:t>
            </a:r>
            <a:endParaRPr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焦点化する</a:t>
            </a:r>
          </a:p>
        </p:txBody>
      </p:sp>
      <p:sp>
        <p:nvSpPr>
          <p:cNvPr id="27" name="サブタイトル 2"/>
          <p:cNvSpPr txBox="1">
            <a:spLocks/>
          </p:cNvSpPr>
          <p:nvPr/>
        </p:nvSpPr>
        <p:spPr>
          <a:xfrm>
            <a:off x="-32199" y="426142"/>
            <a:ext cx="8944377" cy="129962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★ねらい★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grpSp>
        <p:nvGrpSpPr>
          <p:cNvPr id="29" name="グループ化 28"/>
          <p:cNvGrpSpPr/>
          <p:nvPr/>
        </p:nvGrpSpPr>
        <p:grpSpPr>
          <a:xfrm>
            <a:off x="293631" y="1202469"/>
            <a:ext cx="1784350" cy="1620000"/>
            <a:chOff x="6610887" y="317500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33CC33"/>
            </a:solidFill>
            <a:ln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10887" y="697427"/>
              <a:ext cx="1784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共有</a:t>
              </a:r>
              <a:endParaRPr kumimoji="1" lang="ja-JP" altLang="en-US" sz="4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部屋ごとに共有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９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2215352" y="266231"/>
            <a:ext cx="67807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中学校区全体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で育成を目指す資質・能力を明らかにする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7683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586</Words>
  <Application>Microsoft Office PowerPoint</Application>
  <PresentationFormat>画面に合わせる (4:3)</PresentationFormat>
  <Paragraphs>210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4" baseType="lpstr"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2017-03-17T00:25:57Z</dcterms:created>
  <dcterms:modified xsi:type="dcterms:W3CDTF">2017-03-17T00:26:37Z</dcterms:modified>
</cp:coreProperties>
</file>