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1"/>
  </p:notesMasterIdLst>
  <p:handoutMasterIdLst>
    <p:handoutMasterId r:id="rId12"/>
  </p:handoutMasterIdLst>
  <p:sldIdLst>
    <p:sldId id="256" r:id="rId2"/>
    <p:sldId id="265" r:id="rId3"/>
    <p:sldId id="266" r:id="rId4"/>
    <p:sldId id="270" r:id="rId5"/>
    <p:sldId id="271" r:id="rId6"/>
    <p:sldId id="272" r:id="rId7"/>
    <p:sldId id="273" r:id="rId8"/>
    <p:sldId id="264" r:id="rId9"/>
    <p:sldId id="262" r:id="rId10"/>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99FF"/>
    <a:srgbClr val="FF0066"/>
    <a:srgbClr val="33CC33"/>
    <a:srgbClr val="0070C0"/>
    <a:srgbClr val="09A226"/>
    <a:srgbClr val="783232"/>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80127" autoAdjust="0"/>
  </p:normalViewPr>
  <p:slideViewPr>
    <p:cSldViewPr snapToGrid="0">
      <p:cViewPr varScale="1">
        <p:scale>
          <a:sx n="101" d="100"/>
          <a:sy n="101" d="100"/>
        </p:scale>
        <p:origin x="183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EE8A3907-C8FD-42E4-A3A7-C1100F83A2B7}" type="datetimeFigureOut">
              <a:rPr kumimoji="1" lang="ja-JP" altLang="en-US" smtClean="0"/>
              <a:t>2018/12/5</a:t>
            </a:fld>
            <a:endParaRPr kumimoji="1" lang="ja-JP" altLang="en-US"/>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CA2851D-02ED-4BF0-A677-D04A5C6A554B}" type="slidenum">
              <a:rPr kumimoji="1" lang="ja-JP" altLang="en-US" smtClean="0"/>
              <a:t>‹#›</a:t>
            </a:fld>
            <a:endParaRPr kumimoji="1" lang="ja-JP" altLang="en-US"/>
          </a:p>
        </p:txBody>
      </p:sp>
    </p:spTree>
    <p:extLst>
      <p:ext uri="{BB962C8B-B14F-4D97-AF65-F5344CB8AC3E}">
        <p14:creationId xmlns:p14="http://schemas.microsoft.com/office/powerpoint/2010/main" val="739301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60313CB-054E-4136-9BCA-9D4E6C3FD6BB}" type="datetimeFigureOut">
              <a:rPr kumimoji="1" lang="ja-JP" altLang="en-US" smtClean="0"/>
              <a:t>2018/12/5</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1307BA5-9126-405F-8C5A-FF70199BBDAB}" type="slidenum">
              <a:rPr kumimoji="1" lang="ja-JP" altLang="en-US" smtClean="0"/>
              <a:t>‹#›</a:t>
            </a:fld>
            <a:endParaRPr kumimoji="1" lang="ja-JP" altLang="en-US"/>
          </a:p>
        </p:txBody>
      </p:sp>
    </p:spTree>
    <p:extLst>
      <p:ext uri="{BB962C8B-B14F-4D97-AF65-F5344CB8AC3E}">
        <p14:creationId xmlns:p14="http://schemas.microsoft.com/office/powerpoint/2010/main" val="28907743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fld id="{FFDDF7CF-B786-45F9-B823-BB40C999072A}" type="datetime3">
              <a:rPr kumimoji="1" lang="ja-JP" altLang="en-US" smtClean="0"/>
              <a:t>平成30年12月5日</a:t>
            </a:fld>
            <a:endParaRPr kumimoji="1" lang="ja-JP" altLang="en-US"/>
          </a:p>
        </p:txBody>
      </p:sp>
      <p:sp>
        <p:nvSpPr>
          <p:cNvPr id="5" name="スライド番号プレースホルダー 4"/>
          <p:cNvSpPr>
            <a:spLocks noGrp="1"/>
          </p:cNvSpPr>
          <p:nvPr>
            <p:ph type="sldNum" sz="quarter" idx="11"/>
          </p:nvPr>
        </p:nvSpPr>
        <p:spPr/>
        <p:txBody>
          <a:bodyPr/>
          <a:lstStyle/>
          <a:p>
            <a:fld id="{2DEAF714-7949-4E48-AA72-65886F2FDFBE}" type="slidenum">
              <a:rPr kumimoji="1" lang="ja-JP" altLang="en-US" smtClean="0"/>
              <a:t>2</a:t>
            </a:fld>
            <a:endParaRPr kumimoji="1" lang="ja-JP" altLang="en-US"/>
          </a:p>
        </p:txBody>
      </p:sp>
    </p:spTree>
    <p:extLst>
      <p:ext uri="{BB962C8B-B14F-4D97-AF65-F5344CB8AC3E}">
        <p14:creationId xmlns:p14="http://schemas.microsoft.com/office/powerpoint/2010/main" val="478933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日付プレースホルダー 3"/>
          <p:cNvSpPr>
            <a:spLocks noGrp="1"/>
          </p:cNvSpPr>
          <p:nvPr>
            <p:ph type="dt" idx="10"/>
          </p:nvPr>
        </p:nvSpPr>
        <p:spPr/>
        <p:txBody>
          <a:bodyPr/>
          <a:lstStyle/>
          <a:p>
            <a:fld id="{FFDDF7CF-B786-45F9-B823-BB40C999072A}" type="datetime3">
              <a:rPr kumimoji="1" lang="ja-JP" altLang="en-US" smtClean="0"/>
              <a:t>平成30年12月5日</a:t>
            </a:fld>
            <a:endParaRPr kumimoji="1" lang="ja-JP" altLang="en-US"/>
          </a:p>
        </p:txBody>
      </p:sp>
      <p:sp>
        <p:nvSpPr>
          <p:cNvPr id="5" name="スライド番号プレースホルダー 4"/>
          <p:cNvSpPr>
            <a:spLocks noGrp="1"/>
          </p:cNvSpPr>
          <p:nvPr>
            <p:ph type="sldNum" sz="quarter" idx="11"/>
          </p:nvPr>
        </p:nvSpPr>
        <p:spPr/>
        <p:txBody>
          <a:bodyPr/>
          <a:lstStyle/>
          <a:p>
            <a:fld id="{2DEAF714-7949-4E48-AA72-65886F2FDFBE}" type="slidenum">
              <a:rPr kumimoji="1" lang="ja-JP" altLang="en-US" smtClean="0"/>
              <a:t>3</a:t>
            </a:fld>
            <a:endParaRPr kumimoji="1" lang="ja-JP" altLang="en-US"/>
          </a:p>
        </p:txBody>
      </p:sp>
    </p:spTree>
    <p:extLst>
      <p:ext uri="{BB962C8B-B14F-4D97-AF65-F5344CB8AC3E}">
        <p14:creationId xmlns:p14="http://schemas.microsoft.com/office/powerpoint/2010/main" val="2581669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日付プレースホルダー 3"/>
          <p:cNvSpPr>
            <a:spLocks noGrp="1"/>
          </p:cNvSpPr>
          <p:nvPr>
            <p:ph type="dt" idx="10"/>
          </p:nvPr>
        </p:nvSpPr>
        <p:spPr/>
        <p:txBody>
          <a:bodyPr/>
          <a:lstStyle/>
          <a:p>
            <a:fld id="{FFDDF7CF-B786-45F9-B823-BB40C999072A}" type="datetime3">
              <a:rPr kumimoji="1" lang="ja-JP" altLang="en-US" smtClean="0"/>
              <a:t>平成30年12月5日</a:t>
            </a:fld>
            <a:endParaRPr kumimoji="1" lang="ja-JP" altLang="en-US"/>
          </a:p>
        </p:txBody>
      </p:sp>
      <p:sp>
        <p:nvSpPr>
          <p:cNvPr id="5" name="スライド番号プレースホルダー 4"/>
          <p:cNvSpPr>
            <a:spLocks noGrp="1"/>
          </p:cNvSpPr>
          <p:nvPr>
            <p:ph type="sldNum" sz="quarter" idx="11"/>
          </p:nvPr>
        </p:nvSpPr>
        <p:spPr/>
        <p:txBody>
          <a:bodyPr/>
          <a:lstStyle/>
          <a:p>
            <a:fld id="{2DEAF714-7949-4E48-AA72-65886F2FDFBE}" type="slidenum">
              <a:rPr kumimoji="1" lang="ja-JP" altLang="en-US" smtClean="0"/>
              <a:t>4</a:t>
            </a:fld>
            <a:endParaRPr kumimoji="1" lang="ja-JP" altLang="en-US"/>
          </a:p>
        </p:txBody>
      </p:sp>
    </p:spTree>
    <p:extLst>
      <p:ext uri="{BB962C8B-B14F-4D97-AF65-F5344CB8AC3E}">
        <p14:creationId xmlns:p14="http://schemas.microsoft.com/office/powerpoint/2010/main" val="2124648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日付プレースホルダー 3"/>
          <p:cNvSpPr>
            <a:spLocks noGrp="1"/>
          </p:cNvSpPr>
          <p:nvPr>
            <p:ph type="dt" idx="10"/>
          </p:nvPr>
        </p:nvSpPr>
        <p:spPr/>
        <p:txBody>
          <a:bodyPr/>
          <a:lstStyle/>
          <a:p>
            <a:fld id="{FFDDF7CF-B786-45F9-B823-BB40C999072A}" type="datetime3">
              <a:rPr kumimoji="1" lang="ja-JP" altLang="en-US" smtClean="0"/>
              <a:t>平成30年12月5日</a:t>
            </a:fld>
            <a:endParaRPr kumimoji="1" lang="ja-JP" altLang="en-US"/>
          </a:p>
        </p:txBody>
      </p:sp>
      <p:sp>
        <p:nvSpPr>
          <p:cNvPr id="5" name="スライド番号プレースホルダー 4"/>
          <p:cNvSpPr>
            <a:spLocks noGrp="1"/>
          </p:cNvSpPr>
          <p:nvPr>
            <p:ph type="sldNum" sz="quarter" idx="11"/>
          </p:nvPr>
        </p:nvSpPr>
        <p:spPr/>
        <p:txBody>
          <a:bodyPr/>
          <a:lstStyle/>
          <a:p>
            <a:fld id="{2DEAF714-7949-4E48-AA72-65886F2FDFBE}" type="slidenum">
              <a:rPr kumimoji="1" lang="ja-JP" altLang="en-US" smtClean="0"/>
              <a:t>5</a:t>
            </a:fld>
            <a:endParaRPr kumimoji="1" lang="ja-JP" altLang="en-US"/>
          </a:p>
        </p:txBody>
      </p:sp>
    </p:spTree>
    <p:extLst>
      <p:ext uri="{BB962C8B-B14F-4D97-AF65-F5344CB8AC3E}">
        <p14:creationId xmlns:p14="http://schemas.microsoft.com/office/powerpoint/2010/main" val="2839420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日付プレースホルダー 3"/>
          <p:cNvSpPr>
            <a:spLocks noGrp="1"/>
          </p:cNvSpPr>
          <p:nvPr>
            <p:ph type="dt" idx="10"/>
          </p:nvPr>
        </p:nvSpPr>
        <p:spPr/>
        <p:txBody>
          <a:bodyPr/>
          <a:lstStyle/>
          <a:p>
            <a:fld id="{FFDDF7CF-B786-45F9-B823-BB40C999072A}" type="datetime3">
              <a:rPr kumimoji="1" lang="ja-JP" altLang="en-US" smtClean="0"/>
              <a:t>平成30年12月5日</a:t>
            </a:fld>
            <a:endParaRPr kumimoji="1" lang="ja-JP" altLang="en-US"/>
          </a:p>
        </p:txBody>
      </p:sp>
      <p:sp>
        <p:nvSpPr>
          <p:cNvPr id="5" name="スライド番号プレースホルダー 4"/>
          <p:cNvSpPr>
            <a:spLocks noGrp="1"/>
          </p:cNvSpPr>
          <p:nvPr>
            <p:ph type="sldNum" sz="quarter" idx="11"/>
          </p:nvPr>
        </p:nvSpPr>
        <p:spPr/>
        <p:txBody>
          <a:bodyPr/>
          <a:lstStyle/>
          <a:p>
            <a:fld id="{2DEAF714-7949-4E48-AA72-65886F2FDFBE}" type="slidenum">
              <a:rPr kumimoji="1" lang="ja-JP" altLang="en-US" smtClean="0"/>
              <a:t>6</a:t>
            </a:fld>
            <a:endParaRPr kumimoji="1" lang="ja-JP" altLang="en-US"/>
          </a:p>
        </p:txBody>
      </p:sp>
    </p:spTree>
    <p:extLst>
      <p:ext uri="{BB962C8B-B14F-4D97-AF65-F5344CB8AC3E}">
        <p14:creationId xmlns:p14="http://schemas.microsoft.com/office/powerpoint/2010/main" val="3513760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日付プレースホルダー 3"/>
          <p:cNvSpPr>
            <a:spLocks noGrp="1"/>
          </p:cNvSpPr>
          <p:nvPr>
            <p:ph type="dt" idx="10"/>
          </p:nvPr>
        </p:nvSpPr>
        <p:spPr/>
        <p:txBody>
          <a:bodyPr/>
          <a:lstStyle/>
          <a:p>
            <a:fld id="{FFDDF7CF-B786-45F9-B823-BB40C999072A}" type="datetime3">
              <a:rPr kumimoji="1" lang="ja-JP" altLang="en-US" smtClean="0"/>
              <a:t>平成30年12月5日</a:t>
            </a:fld>
            <a:endParaRPr kumimoji="1" lang="ja-JP" altLang="en-US"/>
          </a:p>
        </p:txBody>
      </p:sp>
      <p:sp>
        <p:nvSpPr>
          <p:cNvPr id="5" name="スライド番号プレースホルダー 4"/>
          <p:cNvSpPr>
            <a:spLocks noGrp="1"/>
          </p:cNvSpPr>
          <p:nvPr>
            <p:ph type="sldNum" sz="quarter" idx="11"/>
          </p:nvPr>
        </p:nvSpPr>
        <p:spPr/>
        <p:txBody>
          <a:bodyPr/>
          <a:lstStyle/>
          <a:p>
            <a:fld id="{2DEAF714-7949-4E48-AA72-65886F2FDFBE}" type="slidenum">
              <a:rPr kumimoji="1" lang="ja-JP" altLang="en-US" smtClean="0"/>
              <a:t>7</a:t>
            </a:fld>
            <a:endParaRPr kumimoji="1" lang="ja-JP" altLang="en-US"/>
          </a:p>
        </p:txBody>
      </p:sp>
    </p:spTree>
    <p:extLst>
      <p:ext uri="{BB962C8B-B14F-4D97-AF65-F5344CB8AC3E}">
        <p14:creationId xmlns:p14="http://schemas.microsoft.com/office/powerpoint/2010/main" val="1787947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1307BA5-9126-405F-8C5A-FF70199BBDAB}" type="slidenum">
              <a:rPr kumimoji="1" lang="ja-JP" altLang="en-US" smtClean="0"/>
              <a:t>8</a:t>
            </a:fld>
            <a:endParaRPr kumimoji="1" lang="ja-JP" altLang="en-US"/>
          </a:p>
        </p:txBody>
      </p:sp>
    </p:spTree>
    <p:extLst>
      <p:ext uri="{BB962C8B-B14F-4D97-AF65-F5344CB8AC3E}">
        <p14:creationId xmlns:p14="http://schemas.microsoft.com/office/powerpoint/2010/main" val="3512083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F8211F6-1935-4289-9235-47A33BC1A3E8}" type="datetimeFigureOut">
              <a:rPr kumimoji="1" lang="ja-JP" altLang="en-US" smtClean="0"/>
              <a:t>2018/12/5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A01F11-0D6E-48CC-86D0-275E5C093560}" type="slidenum">
              <a:rPr kumimoji="1" lang="ja-JP" altLang="en-US" smtClean="0"/>
              <a:t>‹#›</a:t>
            </a:fld>
            <a:endParaRPr kumimoji="1" lang="ja-JP" altLang="en-US"/>
          </a:p>
        </p:txBody>
      </p:sp>
    </p:spTree>
    <p:extLst>
      <p:ext uri="{BB962C8B-B14F-4D97-AF65-F5344CB8AC3E}">
        <p14:creationId xmlns:p14="http://schemas.microsoft.com/office/powerpoint/2010/main" val="2401056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F8211F6-1935-4289-9235-47A33BC1A3E8}" type="datetimeFigureOut">
              <a:rPr kumimoji="1" lang="ja-JP" altLang="en-US" smtClean="0"/>
              <a:t>2018/12/5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A01F11-0D6E-48CC-86D0-275E5C093560}" type="slidenum">
              <a:rPr kumimoji="1" lang="ja-JP" altLang="en-US" smtClean="0"/>
              <a:t>‹#›</a:t>
            </a:fld>
            <a:endParaRPr kumimoji="1" lang="ja-JP" altLang="en-US"/>
          </a:p>
        </p:txBody>
      </p:sp>
    </p:spTree>
    <p:extLst>
      <p:ext uri="{BB962C8B-B14F-4D97-AF65-F5344CB8AC3E}">
        <p14:creationId xmlns:p14="http://schemas.microsoft.com/office/powerpoint/2010/main" val="1259595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F8211F6-1935-4289-9235-47A33BC1A3E8}" type="datetimeFigureOut">
              <a:rPr kumimoji="1" lang="ja-JP" altLang="en-US" smtClean="0"/>
              <a:t>2018/12/5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A01F11-0D6E-48CC-86D0-275E5C093560}" type="slidenum">
              <a:rPr kumimoji="1" lang="ja-JP" altLang="en-US" smtClean="0"/>
              <a:t>‹#›</a:t>
            </a:fld>
            <a:endParaRPr kumimoji="1" lang="ja-JP" altLang="en-US"/>
          </a:p>
        </p:txBody>
      </p:sp>
    </p:spTree>
    <p:extLst>
      <p:ext uri="{BB962C8B-B14F-4D97-AF65-F5344CB8AC3E}">
        <p14:creationId xmlns:p14="http://schemas.microsoft.com/office/powerpoint/2010/main" val="278222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F8211F6-1935-4289-9235-47A33BC1A3E8}" type="datetimeFigureOut">
              <a:rPr kumimoji="1" lang="ja-JP" altLang="en-US" smtClean="0"/>
              <a:t>2018/12/5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A01F11-0D6E-48CC-86D0-275E5C093560}" type="slidenum">
              <a:rPr kumimoji="1" lang="ja-JP" altLang="en-US" smtClean="0"/>
              <a:t>‹#›</a:t>
            </a:fld>
            <a:endParaRPr kumimoji="1" lang="ja-JP" altLang="en-US"/>
          </a:p>
        </p:txBody>
      </p:sp>
    </p:spTree>
    <p:extLst>
      <p:ext uri="{BB962C8B-B14F-4D97-AF65-F5344CB8AC3E}">
        <p14:creationId xmlns:p14="http://schemas.microsoft.com/office/powerpoint/2010/main" val="1600846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F8211F6-1935-4289-9235-47A33BC1A3E8}" type="datetimeFigureOut">
              <a:rPr kumimoji="1" lang="ja-JP" altLang="en-US" smtClean="0"/>
              <a:t>2018/12/5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A01F11-0D6E-48CC-86D0-275E5C093560}" type="slidenum">
              <a:rPr kumimoji="1" lang="ja-JP" altLang="en-US" smtClean="0"/>
              <a:t>‹#›</a:t>
            </a:fld>
            <a:endParaRPr kumimoji="1" lang="ja-JP" altLang="en-US"/>
          </a:p>
        </p:txBody>
      </p:sp>
    </p:spTree>
    <p:extLst>
      <p:ext uri="{BB962C8B-B14F-4D97-AF65-F5344CB8AC3E}">
        <p14:creationId xmlns:p14="http://schemas.microsoft.com/office/powerpoint/2010/main" val="1675970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F8211F6-1935-4289-9235-47A33BC1A3E8}" type="datetimeFigureOut">
              <a:rPr kumimoji="1" lang="ja-JP" altLang="en-US" smtClean="0"/>
              <a:t>2018/12/5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A01F11-0D6E-48CC-86D0-275E5C093560}" type="slidenum">
              <a:rPr kumimoji="1" lang="ja-JP" altLang="en-US" smtClean="0"/>
              <a:t>‹#›</a:t>
            </a:fld>
            <a:endParaRPr kumimoji="1" lang="ja-JP" altLang="en-US"/>
          </a:p>
        </p:txBody>
      </p:sp>
    </p:spTree>
    <p:extLst>
      <p:ext uri="{BB962C8B-B14F-4D97-AF65-F5344CB8AC3E}">
        <p14:creationId xmlns:p14="http://schemas.microsoft.com/office/powerpoint/2010/main" val="2307181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F8211F6-1935-4289-9235-47A33BC1A3E8}" type="datetimeFigureOut">
              <a:rPr kumimoji="1" lang="ja-JP" altLang="en-US" smtClean="0"/>
              <a:t>2018/12/5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AA01F11-0D6E-48CC-86D0-275E5C093560}" type="slidenum">
              <a:rPr kumimoji="1" lang="ja-JP" altLang="en-US" smtClean="0"/>
              <a:t>‹#›</a:t>
            </a:fld>
            <a:endParaRPr kumimoji="1" lang="ja-JP" altLang="en-US"/>
          </a:p>
        </p:txBody>
      </p:sp>
    </p:spTree>
    <p:extLst>
      <p:ext uri="{BB962C8B-B14F-4D97-AF65-F5344CB8AC3E}">
        <p14:creationId xmlns:p14="http://schemas.microsoft.com/office/powerpoint/2010/main" val="3814441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F8211F6-1935-4289-9235-47A33BC1A3E8}" type="datetimeFigureOut">
              <a:rPr kumimoji="1" lang="ja-JP" altLang="en-US" smtClean="0"/>
              <a:t>2018/12/5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AA01F11-0D6E-48CC-86D0-275E5C093560}" type="slidenum">
              <a:rPr kumimoji="1" lang="ja-JP" altLang="en-US" smtClean="0"/>
              <a:t>‹#›</a:t>
            </a:fld>
            <a:endParaRPr kumimoji="1" lang="ja-JP" altLang="en-US"/>
          </a:p>
        </p:txBody>
      </p:sp>
    </p:spTree>
    <p:extLst>
      <p:ext uri="{BB962C8B-B14F-4D97-AF65-F5344CB8AC3E}">
        <p14:creationId xmlns:p14="http://schemas.microsoft.com/office/powerpoint/2010/main" val="1579658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8211F6-1935-4289-9235-47A33BC1A3E8}" type="datetimeFigureOut">
              <a:rPr kumimoji="1" lang="ja-JP" altLang="en-US" smtClean="0"/>
              <a:t>2018/12/5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AA01F11-0D6E-48CC-86D0-275E5C093560}" type="slidenum">
              <a:rPr kumimoji="1" lang="ja-JP" altLang="en-US" smtClean="0"/>
              <a:t>‹#›</a:t>
            </a:fld>
            <a:endParaRPr kumimoji="1" lang="ja-JP" altLang="en-US"/>
          </a:p>
        </p:txBody>
      </p:sp>
    </p:spTree>
    <p:extLst>
      <p:ext uri="{BB962C8B-B14F-4D97-AF65-F5344CB8AC3E}">
        <p14:creationId xmlns:p14="http://schemas.microsoft.com/office/powerpoint/2010/main" val="2044775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F8211F6-1935-4289-9235-47A33BC1A3E8}" type="datetimeFigureOut">
              <a:rPr kumimoji="1" lang="ja-JP" altLang="en-US" smtClean="0"/>
              <a:t>2018/12/5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A01F11-0D6E-48CC-86D0-275E5C093560}" type="slidenum">
              <a:rPr kumimoji="1" lang="ja-JP" altLang="en-US" smtClean="0"/>
              <a:t>‹#›</a:t>
            </a:fld>
            <a:endParaRPr kumimoji="1" lang="ja-JP" altLang="en-US"/>
          </a:p>
        </p:txBody>
      </p:sp>
    </p:spTree>
    <p:extLst>
      <p:ext uri="{BB962C8B-B14F-4D97-AF65-F5344CB8AC3E}">
        <p14:creationId xmlns:p14="http://schemas.microsoft.com/office/powerpoint/2010/main" val="3512387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F8211F6-1935-4289-9235-47A33BC1A3E8}" type="datetimeFigureOut">
              <a:rPr kumimoji="1" lang="ja-JP" altLang="en-US" smtClean="0"/>
              <a:t>2018/12/5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A01F11-0D6E-48CC-86D0-275E5C093560}" type="slidenum">
              <a:rPr kumimoji="1" lang="ja-JP" altLang="en-US" smtClean="0"/>
              <a:t>‹#›</a:t>
            </a:fld>
            <a:endParaRPr kumimoji="1" lang="ja-JP" altLang="en-US"/>
          </a:p>
        </p:txBody>
      </p:sp>
    </p:spTree>
    <p:extLst>
      <p:ext uri="{BB962C8B-B14F-4D97-AF65-F5344CB8AC3E}">
        <p14:creationId xmlns:p14="http://schemas.microsoft.com/office/powerpoint/2010/main" val="2603922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8211F6-1935-4289-9235-47A33BC1A3E8}" type="datetimeFigureOut">
              <a:rPr kumimoji="1" lang="ja-JP" altLang="en-US" smtClean="0"/>
              <a:t>2018/12/5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A01F11-0D6E-48CC-86D0-275E5C093560}" type="slidenum">
              <a:rPr kumimoji="1" lang="ja-JP" altLang="en-US" smtClean="0"/>
              <a:t>‹#›</a:t>
            </a:fld>
            <a:endParaRPr kumimoji="1" lang="ja-JP" altLang="en-US"/>
          </a:p>
        </p:txBody>
      </p:sp>
    </p:spTree>
    <p:extLst>
      <p:ext uri="{BB962C8B-B14F-4D97-AF65-F5344CB8AC3E}">
        <p14:creationId xmlns:p14="http://schemas.microsoft.com/office/powerpoint/2010/main" val="39316657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hk.or.jp/sougou/dosurukosuru/?das_id=D0005180269_0000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hk.or.jp/sougou/dosurukosuru/?das_id=D0005180269_0000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四角形: 角を丸くする 16"/>
          <p:cNvSpPr/>
          <p:nvPr/>
        </p:nvSpPr>
        <p:spPr>
          <a:xfrm>
            <a:off x="8356477" y="144966"/>
            <a:ext cx="540000" cy="360000"/>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1</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7" name="コンテンツ プレースホルダー 4">
            <a:extLst>
              <a:ext uri="{FF2B5EF4-FFF2-40B4-BE49-F238E27FC236}">
                <a16:creationId xmlns:a16="http://schemas.microsoft.com/office/drawing/2014/main" id="{746CDC2A-ED67-47BF-BA59-E6470162A251}"/>
              </a:ext>
            </a:extLst>
          </p:cNvPr>
          <p:cNvSpPr txBox="1">
            <a:spLocks/>
          </p:cNvSpPr>
          <p:nvPr/>
        </p:nvSpPr>
        <p:spPr>
          <a:xfrm>
            <a:off x="352008" y="1829718"/>
            <a:ext cx="8448937" cy="4708981"/>
          </a:xfrm>
          <a:prstGeom prst="rect">
            <a:avLst/>
          </a:prstGeom>
        </p:spPr>
        <p:txBody>
          <a:bodyPr vert="horz" wrap="square" lIns="91440" tIns="45720" rIns="91440" bIns="4572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4000" b="1" dirty="0" smtClean="0">
                <a:latin typeface="メイリオ" panose="020B0604030504040204" pitchFamily="50" charset="-128"/>
                <a:ea typeface="メイリオ" panose="020B0604030504040204" pitchFamily="50" charset="-128"/>
              </a:rPr>
              <a:t>子供の学ぶ姿とそれを支える教師の手立てを関連付けて分析することを通して、主体的・対話的で深い学びの視点からの授業改善に向けて明日からできることを考察する</a:t>
            </a:r>
            <a:endParaRPr lang="en-US" altLang="ja-JP" sz="4000" b="1" dirty="0">
              <a:latin typeface="メイリオ" panose="020B0604030504040204" pitchFamily="50" charset="-128"/>
              <a:ea typeface="メイリオ" panose="020B0604030504040204" pitchFamily="50" charset="-128"/>
            </a:endParaRPr>
          </a:p>
        </p:txBody>
      </p:sp>
      <p:sp>
        <p:nvSpPr>
          <p:cNvPr id="9" name="正方形/長方形 8"/>
          <p:cNvSpPr/>
          <p:nvPr/>
        </p:nvSpPr>
        <p:spPr>
          <a:xfrm>
            <a:off x="256477" y="970155"/>
            <a:ext cx="8640000" cy="5633297"/>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364477" y="279355"/>
            <a:ext cx="902811" cy="523220"/>
          </a:xfrm>
          <a:prstGeom prst="rect">
            <a:avLst/>
          </a:prstGeom>
          <a:noFill/>
        </p:spPr>
        <p:txBody>
          <a:bodyPr wrap="none" rtlCol="0">
            <a:spAutoFit/>
          </a:bodyPr>
          <a:lstStyle/>
          <a:p>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目的</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256477" y="324965"/>
            <a:ext cx="108000" cy="43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28286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925532035"/>
              </p:ext>
            </p:extLst>
          </p:nvPr>
        </p:nvGraphicFramePr>
        <p:xfrm>
          <a:off x="284205" y="1294697"/>
          <a:ext cx="8319917" cy="4744153"/>
        </p:xfrm>
        <a:graphic>
          <a:graphicData uri="http://schemas.openxmlformats.org/drawingml/2006/table">
            <a:tbl>
              <a:tblPr firstRow="1" bandRow="1">
                <a:tableStyleId>{2D5ABB26-0587-4C30-8999-92F81FD0307C}</a:tableStyleId>
              </a:tblPr>
              <a:tblGrid>
                <a:gridCol w="1198606">
                  <a:extLst>
                    <a:ext uri="{9D8B030D-6E8A-4147-A177-3AD203B41FA5}">
                      <a16:colId xmlns:a16="http://schemas.microsoft.com/office/drawing/2014/main" val="20000"/>
                    </a:ext>
                  </a:extLst>
                </a:gridCol>
                <a:gridCol w="7121311">
                  <a:extLst>
                    <a:ext uri="{9D8B030D-6E8A-4147-A177-3AD203B41FA5}">
                      <a16:colId xmlns:a16="http://schemas.microsoft.com/office/drawing/2014/main" val="20001"/>
                    </a:ext>
                  </a:extLst>
                </a:gridCol>
              </a:tblGrid>
              <a:tr h="788957">
                <a:tc>
                  <a:txBody>
                    <a:bodyPr/>
                    <a:lstStyle/>
                    <a:p>
                      <a:pPr algn="ctr"/>
                      <a:endParaRPr kumimoji="1" lang="ja-JP" altLang="en-US" sz="3200" dirty="0"/>
                    </a:p>
                  </a:txBody>
                  <a:tcPr/>
                </a:tc>
                <a:tc>
                  <a:txBody>
                    <a:bodyPr/>
                    <a:lstStyle/>
                    <a:p>
                      <a:pPr algn="ctr"/>
                      <a:endParaRPr kumimoji="1" lang="ja-JP" altLang="en-US" sz="3200" dirty="0"/>
                    </a:p>
                  </a:txBody>
                  <a:tcPr/>
                </a:tc>
                <a:extLst>
                  <a:ext uri="{0D108BD9-81ED-4DB2-BD59-A6C34878D82A}">
                    <a16:rowId xmlns:a16="http://schemas.microsoft.com/office/drawing/2014/main" val="10000"/>
                  </a:ext>
                </a:extLst>
              </a:tr>
              <a:tr h="788957">
                <a:tc>
                  <a:txBody>
                    <a:bodyPr/>
                    <a:lstStyle/>
                    <a:p>
                      <a:pPr algn="ctr"/>
                      <a:r>
                        <a:rPr kumimoji="1" lang="ja-JP" altLang="en-US" sz="4400" dirty="0" smtClean="0"/>
                        <a:t>１</a:t>
                      </a:r>
                      <a:endParaRPr kumimoji="1" lang="ja-JP" altLang="en-US" sz="4400" dirty="0"/>
                    </a:p>
                  </a:txBody>
                  <a:tcPr/>
                </a:tc>
                <a:tc>
                  <a:txBody>
                    <a:bodyPr/>
                    <a:lstStyle/>
                    <a:p>
                      <a:r>
                        <a:rPr kumimoji="1" lang="ja-JP" altLang="en-US" sz="4400" dirty="0" smtClean="0">
                          <a:solidFill>
                            <a:schemeClr val="tx1"/>
                          </a:solidFill>
                        </a:rPr>
                        <a:t>研修</a:t>
                      </a:r>
                      <a:r>
                        <a:rPr kumimoji="1" lang="ja-JP" altLang="en-US" sz="4400" dirty="0" smtClean="0"/>
                        <a:t>の説明</a:t>
                      </a:r>
                      <a:endParaRPr kumimoji="1" lang="ja-JP" altLang="en-US" sz="4400" dirty="0"/>
                    </a:p>
                  </a:txBody>
                  <a:tcPr/>
                </a:tc>
                <a:extLst>
                  <a:ext uri="{0D108BD9-81ED-4DB2-BD59-A6C34878D82A}">
                    <a16:rowId xmlns:a16="http://schemas.microsoft.com/office/drawing/2014/main" val="10001"/>
                  </a:ext>
                </a:extLst>
              </a:tr>
              <a:tr h="788957">
                <a:tc>
                  <a:txBody>
                    <a:bodyPr/>
                    <a:lstStyle/>
                    <a:p>
                      <a:pPr algn="ctr"/>
                      <a:r>
                        <a:rPr kumimoji="1" lang="ja-JP" altLang="en-US" sz="4400" dirty="0" smtClean="0"/>
                        <a:t>２</a:t>
                      </a:r>
                      <a:endParaRPr kumimoji="1" lang="ja-JP" altLang="en-US" sz="4400" dirty="0"/>
                    </a:p>
                  </a:txBody>
                  <a:tcPr/>
                </a:tc>
                <a:tc>
                  <a:txBody>
                    <a:bodyPr/>
                    <a:lstStyle/>
                    <a:p>
                      <a:r>
                        <a:rPr kumimoji="1" lang="ja-JP" altLang="en-US" sz="4400" dirty="0" smtClean="0"/>
                        <a:t>指導案の把握</a:t>
                      </a:r>
                      <a:endParaRPr kumimoji="1" lang="ja-JP" altLang="en-US" sz="4400" dirty="0"/>
                    </a:p>
                  </a:txBody>
                  <a:tcPr/>
                </a:tc>
                <a:extLst>
                  <a:ext uri="{0D108BD9-81ED-4DB2-BD59-A6C34878D82A}">
                    <a16:rowId xmlns:a16="http://schemas.microsoft.com/office/drawing/2014/main" val="10002"/>
                  </a:ext>
                </a:extLst>
              </a:tr>
              <a:tr h="788957">
                <a:tc>
                  <a:txBody>
                    <a:bodyPr/>
                    <a:lstStyle/>
                    <a:p>
                      <a:pPr algn="ctr"/>
                      <a:r>
                        <a:rPr kumimoji="1" lang="ja-JP" altLang="en-US" sz="4400" dirty="0" smtClean="0"/>
                        <a:t>３</a:t>
                      </a:r>
                      <a:endParaRPr kumimoji="1" lang="ja-JP" altLang="en-US" sz="4400" dirty="0"/>
                    </a:p>
                  </a:txBody>
                  <a:tcPr/>
                </a:tc>
                <a:tc>
                  <a:txBody>
                    <a:bodyPr/>
                    <a:lstStyle/>
                    <a:p>
                      <a:r>
                        <a:rPr kumimoji="1" lang="ja-JP" altLang="en-US" sz="4400" dirty="0" smtClean="0"/>
                        <a:t>授業動画の視聴と個人分析</a:t>
                      </a:r>
                      <a:endParaRPr kumimoji="1" lang="ja-JP" altLang="en-US" sz="4400" dirty="0"/>
                    </a:p>
                  </a:txBody>
                  <a:tcPr/>
                </a:tc>
                <a:extLst>
                  <a:ext uri="{0D108BD9-81ED-4DB2-BD59-A6C34878D82A}">
                    <a16:rowId xmlns:a16="http://schemas.microsoft.com/office/drawing/2014/main" val="10003"/>
                  </a:ext>
                </a:extLst>
              </a:tr>
              <a:tr h="788957">
                <a:tc>
                  <a:txBody>
                    <a:bodyPr/>
                    <a:lstStyle/>
                    <a:p>
                      <a:pPr algn="ctr"/>
                      <a:r>
                        <a:rPr kumimoji="1" lang="ja-JP" altLang="en-US" sz="4400" dirty="0" smtClean="0"/>
                        <a:t>４</a:t>
                      </a:r>
                      <a:endParaRPr kumimoji="1" lang="ja-JP" altLang="en-US" sz="4400" dirty="0"/>
                    </a:p>
                  </a:txBody>
                  <a:tcPr/>
                </a:tc>
                <a:tc>
                  <a:txBody>
                    <a:bodyPr/>
                    <a:lstStyle/>
                    <a:p>
                      <a:r>
                        <a:rPr kumimoji="1" lang="ja-JP" altLang="en-US" sz="4400" dirty="0" smtClean="0"/>
                        <a:t>グループ協議</a:t>
                      </a:r>
                      <a:endParaRPr kumimoji="1" lang="ja-JP" altLang="en-US" sz="4400" dirty="0"/>
                    </a:p>
                  </a:txBody>
                  <a:tcPr/>
                </a:tc>
                <a:extLst>
                  <a:ext uri="{0D108BD9-81ED-4DB2-BD59-A6C34878D82A}">
                    <a16:rowId xmlns:a16="http://schemas.microsoft.com/office/drawing/2014/main" val="10004"/>
                  </a:ext>
                </a:extLst>
              </a:tr>
              <a:tr h="799368">
                <a:tc>
                  <a:txBody>
                    <a:bodyPr/>
                    <a:lstStyle/>
                    <a:p>
                      <a:pPr algn="ctr"/>
                      <a:r>
                        <a:rPr kumimoji="1" lang="ja-JP" altLang="en-US" sz="4400" dirty="0" smtClean="0"/>
                        <a:t>５</a:t>
                      </a:r>
                      <a:endParaRPr kumimoji="1" lang="ja-JP" altLang="en-US" sz="4400" dirty="0"/>
                    </a:p>
                  </a:txBody>
                  <a:tcPr/>
                </a:tc>
                <a:tc>
                  <a:txBody>
                    <a:bodyPr/>
                    <a:lstStyle/>
                    <a:p>
                      <a:r>
                        <a:rPr kumimoji="1" lang="ja-JP" altLang="en-US" sz="4400" dirty="0" smtClean="0"/>
                        <a:t>振り返り</a:t>
                      </a:r>
                      <a:endParaRPr kumimoji="1" lang="ja-JP" altLang="en-US" sz="4400" dirty="0"/>
                    </a:p>
                  </a:txBody>
                  <a:tcPr/>
                </a:tc>
                <a:extLst>
                  <a:ext uri="{0D108BD9-81ED-4DB2-BD59-A6C34878D82A}">
                    <a16:rowId xmlns:a16="http://schemas.microsoft.com/office/drawing/2014/main" val="10005"/>
                  </a:ext>
                </a:extLst>
              </a:tr>
            </a:tbl>
          </a:graphicData>
        </a:graphic>
      </p:graphicFrame>
      <p:sp>
        <p:nvSpPr>
          <p:cNvPr id="10" name="四角形: 角を丸くする 16"/>
          <p:cNvSpPr/>
          <p:nvPr/>
        </p:nvSpPr>
        <p:spPr>
          <a:xfrm>
            <a:off x="8356477" y="144966"/>
            <a:ext cx="540000" cy="360000"/>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2</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256477" y="970155"/>
            <a:ext cx="8640000" cy="5633297"/>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64477" y="279355"/>
            <a:ext cx="1893467" cy="523220"/>
          </a:xfrm>
          <a:prstGeom prst="rect">
            <a:avLst/>
          </a:prstGeom>
          <a:noFill/>
        </p:spPr>
        <p:txBody>
          <a:bodyPr wrap="none" rtlCol="0">
            <a:spAutoFit/>
          </a:bodyPr>
          <a:lstStyle/>
          <a:p>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研修の流れ</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56477" y="324965"/>
            <a:ext cx="108000" cy="43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1209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563346" y="2744480"/>
            <a:ext cx="7908324" cy="1938992"/>
          </a:xfrm>
          <a:prstGeom prst="rect">
            <a:avLst/>
          </a:prstGeom>
          <a:noFill/>
        </p:spPr>
        <p:txBody>
          <a:bodyPr wrap="square" rtlCol="0">
            <a:spAutoFit/>
          </a:bodyPr>
          <a:lstStyle/>
          <a:p>
            <a:r>
              <a:rPr lang="ja-JP" altLang="en-US" sz="4800" b="1" dirty="0" smtClean="0"/>
              <a:t>今回使用する指導案について</a:t>
            </a:r>
            <a:endParaRPr kumimoji="1" lang="en-US" altLang="ja-JP" sz="4800" b="1" dirty="0" smtClean="0"/>
          </a:p>
          <a:p>
            <a:r>
              <a:rPr lang="ja-JP" altLang="en-US" sz="3600" b="1" dirty="0" smtClean="0"/>
              <a:t>　　</a:t>
            </a:r>
            <a:r>
              <a:rPr lang="ja-JP" altLang="en-US" sz="3600" b="1" dirty="0"/>
              <a:t>・小学校５年生</a:t>
            </a:r>
            <a:endParaRPr lang="en-US" altLang="ja-JP" sz="3600" b="1" dirty="0"/>
          </a:p>
          <a:p>
            <a:r>
              <a:rPr lang="ja-JP" altLang="en-US" sz="3600" b="1" dirty="0"/>
              <a:t>　</a:t>
            </a:r>
            <a:r>
              <a:rPr lang="ja-JP" altLang="en-US" sz="3600" b="1" dirty="0" smtClean="0"/>
              <a:t>　・</a:t>
            </a:r>
            <a:r>
              <a:rPr lang="ja-JP" altLang="en-US" sz="3600" b="1" dirty="0"/>
              <a:t>総合的な学習の</a:t>
            </a:r>
            <a:r>
              <a:rPr lang="ja-JP" altLang="en-US" sz="3600" b="1" dirty="0" smtClean="0"/>
              <a:t>時間</a:t>
            </a:r>
            <a:endParaRPr lang="en-US" altLang="ja-JP" sz="3600" b="1" dirty="0"/>
          </a:p>
        </p:txBody>
      </p:sp>
      <p:sp>
        <p:nvSpPr>
          <p:cNvPr id="25" name="四角形: 角を丸くする 16"/>
          <p:cNvSpPr/>
          <p:nvPr/>
        </p:nvSpPr>
        <p:spPr>
          <a:xfrm>
            <a:off x="8356477" y="144966"/>
            <a:ext cx="540000" cy="360000"/>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eiryo UI" panose="020B0604030504040204" pitchFamily="50" charset="-128"/>
                <a:ea typeface="Meiryo UI" panose="020B0604030504040204" pitchFamily="50" charset="-128"/>
              </a:rPr>
              <a:t>3</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256477" y="970155"/>
            <a:ext cx="8640000" cy="5633297"/>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7"/>
          <p:cNvSpPr/>
          <p:nvPr/>
        </p:nvSpPr>
        <p:spPr>
          <a:xfrm>
            <a:off x="398948" y="144966"/>
            <a:ext cx="1620000" cy="16200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757542" y="693356"/>
            <a:ext cx="902812" cy="523220"/>
          </a:xfrm>
          <a:prstGeom prst="rect">
            <a:avLst/>
          </a:prstGeom>
          <a:noFill/>
        </p:spPr>
        <p:txBody>
          <a:bodyPr wrap="none"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個人</a:t>
            </a:r>
            <a:endParaRPr lang="en-US" altLang="ja-JP"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95736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7804" y="2685890"/>
            <a:ext cx="6297665" cy="1877437"/>
          </a:xfrm>
          <a:prstGeom prst="rect">
            <a:avLst/>
          </a:prstGeom>
          <a:noFill/>
        </p:spPr>
        <p:txBody>
          <a:bodyPr wrap="square" rtlCol="0">
            <a:spAutoFit/>
          </a:bodyPr>
          <a:lstStyle/>
          <a:p>
            <a:r>
              <a:rPr lang="ja-JP" altLang="en-US" sz="4800" b="1" dirty="0" smtClean="0"/>
              <a:t>視点</a:t>
            </a:r>
            <a:endParaRPr lang="en-US" altLang="ja-JP" sz="4800" b="1" dirty="0"/>
          </a:p>
          <a:p>
            <a:r>
              <a:rPr lang="ja-JP" altLang="en-US" sz="3600" b="1" dirty="0" smtClean="0"/>
              <a:t> </a:t>
            </a:r>
            <a:r>
              <a:rPr lang="ja-JP" altLang="en-US" sz="3200" b="1" dirty="0" smtClean="0"/>
              <a:t>① </a:t>
            </a:r>
            <a:r>
              <a:rPr kumimoji="1" lang="ja-JP" altLang="en-US" sz="3200" b="1" dirty="0" smtClean="0"/>
              <a:t>動画中見られる</a:t>
            </a:r>
            <a:r>
              <a:rPr kumimoji="1" lang="ja-JP" altLang="en-US" sz="3200" b="1" dirty="0" smtClean="0">
                <a:solidFill>
                  <a:schemeClr val="accent5">
                    <a:lumMod val="75000"/>
                  </a:schemeClr>
                </a:solidFill>
              </a:rPr>
              <a:t>子供の</a:t>
            </a:r>
            <a:r>
              <a:rPr kumimoji="1" lang="ja-JP" altLang="en-US" sz="3200" b="1" dirty="0" smtClean="0">
                <a:solidFill>
                  <a:schemeClr val="accent1">
                    <a:lumMod val="50000"/>
                  </a:schemeClr>
                </a:solidFill>
              </a:rPr>
              <a:t>学ぶ</a:t>
            </a:r>
            <a:r>
              <a:rPr kumimoji="1" lang="ja-JP" altLang="en-US" sz="3200" b="1" dirty="0" smtClean="0">
                <a:solidFill>
                  <a:schemeClr val="accent5">
                    <a:lumMod val="75000"/>
                  </a:schemeClr>
                </a:solidFill>
              </a:rPr>
              <a:t>姿</a:t>
            </a:r>
            <a:endParaRPr kumimoji="1" lang="en-US" altLang="ja-JP" sz="3200" b="1" dirty="0" smtClean="0">
              <a:solidFill>
                <a:schemeClr val="accent5">
                  <a:lumMod val="75000"/>
                </a:schemeClr>
              </a:solidFill>
            </a:endParaRPr>
          </a:p>
          <a:p>
            <a:r>
              <a:rPr lang="en-US" altLang="ja-JP" sz="3200" b="1" dirty="0" smtClean="0"/>
              <a:t> </a:t>
            </a:r>
            <a:r>
              <a:rPr lang="ja-JP" altLang="en-US" sz="3200" b="1" dirty="0" smtClean="0"/>
              <a:t>② ①を支える</a:t>
            </a:r>
            <a:r>
              <a:rPr lang="ja-JP" altLang="en-US" sz="3200" b="1" dirty="0" smtClean="0">
                <a:solidFill>
                  <a:srgbClr val="FF0000"/>
                </a:solidFill>
              </a:rPr>
              <a:t>教師の手立て</a:t>
            </a:r>
            <a:endParaRPr kumimoji="1" lang="ja-JP" altLang="en-US" sz="3200" b="1" dirty="0">
              <a:solidFill>
                <a:srgbClr val="FF0000"/>
              </a:solidFill>
            </a:endParaRPr>
          </a:p>
        </p:txBody>
      </p:sp>
      <p:sp>
        <p:nvSpPr>
          <p:cNvPr id="25" name="四角形: 角を丸くする 16"/>
          <p:cNvSpPr/>
          <p:nvPr/>
        </p:nvSpPr>
        <p:spPr>
          <a:xfrm>
            <a:off x="8356477" y="144966"/>
            <a:ext cx="540000" cy="360000"/>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４</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a:hlinkClick r:id="rId3"/>
          </p:cNvPr>
          <p:cNvSpPr txBox="1"/>
          <p:nvPr/>
        </p:nvSpPr>
        <p:spPr>
          <a:xfrm>
            <a:off x="1663097" y="5231238"/>
            <a:ext cx="2854411" cy="646331"/>
          </a:xfrm>
          <a:prstGeom prst="rect">
            <a:avLst/>
          </a:prstGeom>
          <a:solidFill>
            <a:srgbClr val="FF99FF"/>
          </a:solidFill>
          <a:ln>
            <a:solidFill>
              <a:schemeClr val="tx1"/>
            </a:solidFill>
          </a:ln>
        </p:spPr>
        <p:txBody>
          <a:bodyPr wrap="square" rtlCol="0">
            <a:spAutoFit/>
          </a:bodyPr>
          <a:lstStyle/>
          <a:p>
            <a:pPr algn="ctr"/>
            <a:r>
              <a:rPr kumimoji="1" lang="ja-JP" altLang="en-US" dirty="0" smtClean="0"/>
              <a:t>動画は</a:t>
            </a:r>
            <a:r>
              <a:rPr lang="ja-JP" altLang="en-US" dirty="0" smtClean="0"/>
              <a:t>ココをクリック</a:t>
            </a:r>
            <a:endParaRPr lang="en-US" altLang="ja-JP" dirty="0" smtClean="0"/>
          </a:p>
          <a:p>
            <a:pPr algn="ctr"/>
            <a:r>
              <a:rPr kumimoji="1" lang="ja-JP" altLang="en-US" dirty="0" smtClean="0"/>
              <a:t>（リンク先：</a:t>
            </a:r>
            <a:r>
              <a:rPr kumimoji="1" lang="en-US" altLang="ja-JP" dirty="0" smtClean="0"/>
              <a:t>NHK for school</a:t>
            </a:r>
            <a:r>
              <a:rPr kumimoji="1" lang="ja-JP" altLang="en-US" dirty="0" smtClean="0"/>
              <a:t>）</a:t>
            </a:r>
            <a:endParaRPr kumimoji="1" lang="ja-JP" altLang="en-US" dirty="0"/>
          </a:p>
        </p:txBody>
      </p:sp>
      <p:sp>
        <p:nvSpPr>
          <p:cNvPr id="11" name="正方形/長方形 10"/>
          <p:cNvSpPr/>
          <p:nvPr/>
        </p:nvSpPr>
        <p:spPr>
          <a:xfrm>
            <a:off x="256477" y="970155"/>
            <a:ext cx="8640000" cy="5633297"/>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7"/>
          <p:cNvSpPr/>
          <p:nvPr/>
        </p:nvSpPr>
        <p:spPr>
          <a:xfrm>
            <a:off x="398948" y="144966"/>
            <a:ext cx="1620000" cy="16200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57542" y="693356"/>
            <a:ext cx="902812" cy="523220"/>
          </a:xfrm>
          <a:prstGeom prst="rect">
            <a:avLst/>
          </a:prstGeom>
          <a:noFill/>
        </p:spPr>
        <p:txBody>
          <a:bodyPr wrap="none"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個人</a:t>
            </a:r>
            <a:endParaRPr lang="en-US" altLang="ja-JP"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図 3"/>
          <p:cNvPicPr>
            <a:picLocks noChangeAspect="1"/>
          </p:cNvPicPr>
          <p:nvPr/>
        </p:nvPicPr>
        <p:blipFill>
          <a:blip r:embed="rId4"/>
          <a:stretch>
            <a:fillRect/>
          </a:stretch>
        </p:blipFill>
        <p:spPr>
          <a:xfrm>
            <a:off x="6226666" y="2899114"/>
            <a:ext cx="2502706" cy="3472119"/>
          </a:xfrm>
          <a:prstGeom prst="rect">
            <a:avLst/>
          </a:prstGeom>
          <a:ln w="3175">
            <a:solidFill>
              <a:schemeClr val="tx1"/>
            </a:solidFill>
          </a:ln>
        </p:spPr>
      </p:pic>
      <p:sp>
        <p:nvSpPr>
          <p:cNvPr id="3" name="角丸四角形吹き出し 2"/>
          <p:cNvSpPr/>
          <p:nvPr/>
        </p:nvSpPr>
        <p:spPr>
          <a:xfrm>
            <a:off x="4388111" y="1642042"/>
            <a:ext cx="4354716" cy="1024853"/>
          </a:xfrm>
          <a:prstGeom prst="wedgeRoundRectCallout">
            <a:avLst>
              <a:gd name="adj1" fmla="val 19124"/>
              <a:gd name="adj2" fmla="val 9277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2800" dirty="0" smtClean="0"/>
              <a:t>メモをとられる際は、</a:t>
            </a:r>
            <a:endParaRPr kumimoji="1" lang="en-US" altLang="ja-JP" sz="2800" dirty="0" smtClean="0"/>
          </a:p>
          <a:p>
            <a:r>
              <a:rPr kumimoji="1" lang="ja-JP" altLang="en-US" sz="2800" dirty="0" smtClean="0"/>
              <a:t>視聴メモをお使いください</a:t>
            </a:r>
            <a:endParaRPr kumimoji="1" lang="ja-JP" altLang="en-US" sz="2800" dirty="0"/>
          </a:p>
        </p:txBody>
      </p:sp>
    </p:spTree>
    <p:extLst>
      <p:ext uri="{BB962C8B-B14F-4D97-AF65-F5344CB8AC3E}">
        <p14:creationId xmlns:p14="http://schemas.microsoft.com/office/powerpoint/2010/main" val="42589567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メモ 18"/>
          <p:cNvSpPr/>
          <p:nvPr/>
        </p:nvSpPr>
        <p:spPr>
          <a:xfrm>
            <a:off x="1270882" y="4048401"/>
            <a:ext cx="2108434" cy="1437883"/>
          </a:xfrm>
          <a:prstGeom prst="foldedCorner">
            <a:avLst/>
          </a:prstGeom>
          <a:solidFill>
            <a:srgbClr val="FF66FF"/>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kumimoji="1" lang="ja-JP" altLang="en-US"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ピンク</a:t>
            </a:r>
            <a:endParaRPr kumimoji="1" lang="en-US" altLang="ja-JP" sz="3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メモ 19"/>
          <p:cNvSpPr/>
          <p:nvPr/>
        </p:nvSpPr>
        <p:spPr>
          <a:xfrm>
            <a:off x="1270882" y="2137267"/>
            <a:ext cx="2108434" cy="1473110"/>
          </a:xfrm>
          <a:prstGeom prst="foldedCorner">
            <a:avLst/>
          </a:prstGeom>
          <a:solidFill>
            <a:srgbClr val="66FFFF"/>
          </a:solidFill>
          <a:ln w="12700" cap="flat" cmpd="sng" algn="ctr">
            <a:solidFill>
              <a:schemeClr val="tx1"/>
            </a:solidFill>
            <a:prstDash val="solid"/>
            <a:miter lim="800000"/>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r>
              <a:rPr lang="ja-JP" altLang="en-US" sz="3600" kern="100" dirty="0">
                <a:effectLst/>
                <a:latin typeface="メイリオ" panose="020B0604030504040204" pitchFamily="50" charset="-128"/>
                <a:ea typeface="メイリオ" panose="020B0604030504040204" pitchFamily="50" charset="-128"/>
                <a:cs typeface="メイリオ" panose="020B0604030504040204" pitchFamily="50" charset="-128"/>
              </a:rPr>
              <a:t>水色</a:t>
            </a:r>
            <a:endParaRPr lang="ja-JP" sz="36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3975824" y="2412157"/>
            <a:ext cx="4528095" cy="923330"/>
          </a:xfrm>
          <a:prstGeom prst="rect">
            <a:avLst/>
          </a:prstGeom>
          <a:noFill/>
          <a:effectLst>
            <a:outerShdw blurRad="50800" dist="38100" dir="2700000" algn="tl" rotWithShape="0">
              <a:prstClr val="black">
                <a:alpha val="40000"/>
              </a:prstClr>
            </a:outerShdw>
          </a:effectLst>
        </p:spPr>
        <p:txBody>
          <a:bodyPr wrap="square" rtlCol="0">
            <a:spAutoFit/>
          </a:bodyPr>
          <a:lstStyle/>
          <a:p>
            <a:r>
              <a:rPr kumimoji="1" lang="ja-JP" altLang="en-US" sz="5400" b="1" dirty="0" smtClean="0">
                <a:solidFill>
                  <a:schemeClr val="accent1"/>
                </a:solidFill>
              </a:rPr>
              <a:t>子供の学ぶ姿</a:t>
            </a:r>
            <a:endParaRPr kumimoji="1" lang="ja-JP" altLang="en-US" sz="5400" b="1" dirty="0">
              <a:solidFill>
                <a:schemeClr val="accent1"/>
              </a:solidFill>
            </a:endParaRPr>
          </a:p>
        </p:txBody>
      </p:sp>
      <p:sp>
        <p:nvSpPr>
          <p:cNvPr id="14" name="テキスト ボックス 13"/>
          <p:cNvSpPr txBox="1"/>
          <p:nvPr/>
        </p:nvSpPr>
        <p:spPr>
          <a:xfrm>
            <a:off x="3975825" y="4305677"/>
            <a:ext cx="4364966" cy="92333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kumimoji="1" lang="ja-JP" altLang="en-US" sz="5400" b="1" dirty="0" smtClean="0">
                <a:solidFill>
                  <a:srgbClr val="FF0000"/>
                </a:solidFill>
              </a:rPr>
              <a:t>教師の手立て</a:t>
            </a:r>
            <a:endParaRPr kumimoji="1" lang="ja-JP" altLang="en-US" sz="5400" b="1" dirty="0">
              <a:solidFill>
                <a:srgbClr val="FF0000"/>
              </a:solidFill>
            </a:endParaRPr>
          </a:p>
        </p:txBody>
      </p:sp>
      <p:sp>
        <p:nvSpPr>
          <p:cNvPr id="21" name="四角形: 角を丸くする 16"/>
          <p:cNvSpPr/>
          <p:nvPr/>
        </p:nvSpPr>
        <p:spPr>
          <a:xfrm>
            <a:off x="8356477" y="144966"/>
            <a:ext cx="540000" cy="360000"/>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rPr>
              <a:t>５</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256477" y="970155"/>
            <a:ext cx="8640000" cy="5633297"/>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7"/>
          <p:cNvSpPr/>
          <p:nvPr/>
        </p:nvSpPr>
        <p:spPr>
          <a:xfrm>
            <a:off x="398948" y="144966"/>
            <a:ext cx="1620000" cy="16200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757542" y="693356"/>
            <a:ext cx="902812" cy="523220"/>
          </a:xfrm>
          <a:prstGeom prst="rect">
            <a:avLst/>
          </a:prstGeom>
          <a:noFill/>
        </p:spPr>
        <p:txBody>
          <a:bodyPr wrap="none"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個人</a:t>
            </a:r>
            <a:endParaRPr lang="en-US" altLang="ja-JP"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992849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hlinkClick r:id="rId3"/>
          </p:cNvPr>
          <p:cNvSpPr txBox="1"/>
          <p:nvPr/>
        </p:nvSpPr>
        <p:spPr>
          <a:xfrm>
            <a:off x="3090300" y="4627959"/>
            <a:ext cx="2854411" cy="646331"/>
          </a:xfrm>
          <a:prstGeom prst="rect">
            <a:avLst/>
          </a:prstGeom>
          <a:solidFill>
            <a:srgbClr val="FF99FF"/>
          </a:solidFill>
          <a:ln>
            <a:solidFill>
              <a:schemeClr val="tx1"/>
            </a:solidFill>
          </a:ln>
        </p:spPr>
        <p:txBody>
          <a:bodyPr wrap="square" rtlCol="0">
            <a:spAutoFit/>
          </a:bodyPr>
          <a:lstStyle/>
          <a:p>
            <a:pPr algn="ctr"/>
            <a:r>
              <a:rPr kumimoji="1" lang="ja-JP" altLang="en-US" dirty="0" smtClean="0"/>
              <a:t>動画は</a:t>
            </a:r>
            <a:r>
              <a:rPr lang="ja-JP" altLang="en-US" dirty="0" smtClean="0"/>
              <a:t>ココをクリック</a:t>
            </a:r>
            <a:endParaRPr lang="en-US" altLang="ja-JP" dirty="0" smtClean="0"/>
          </a:p>
          <a:p>
            <a:pPr algn="ctr"/>
            <a:r>
              <a:rPr kumimoji="1" lang="ja-JP" altLang="en-US" dirty="0" smtClean="0"/>
              <a:t>（リンク先：</a:t>
            </a:r>
            <a:r>
              <a:rPr kumimoji="1" lang="en-US" altLang="ja-JP" dirty="0" smtClean="0"/>
              <a:t>NHK for school</a:t>
            </a:r>
            <a:r>
              <a:rPr kumimoji="1" lang="ja-JP" altLang="en-US" dirty="0" smtClean="0"/>
              <a:t>）</a:t>
            </a:r>
            <a:endParaRPr kumimoji="1" lang="ja-JP" altLang="en-US" dirty="0"/>
          </a:p>
        </p:txBody>
      </p:sp>
      <p:sp>
        <p:nvSpPr>
          <p:cNvPr id="7" name="テキスト ボックス 6"/>
          <p:cNvSpPr txBox="1"/>
          <p:nvPr/>
        </p:nvSpPr>
        <p:spPr>
          <a:xfrm>
            <a:off x="255951" y="2032177"/>
            <a:ext cx="8523111" cy="830997"/>
          </a:xfrm>
          <a:prstGeom prst="rect">
            <a:avLst/>
          </a:prstGeom>
          <a:noFill/>
        </p:spPr>
        <p:txBody>
          <a:bodyPr wrap="square" rtlCol="0">
            <a:spAutoFit/>
          </a:bodyPr>
          <a:lstStyle/>
          <a:p>
            <a:pPr algn="ctr"/>
            <a:r>
              <a:rPr kumimoji="1" lang="en-US" altLang="ja-JP" sz="4800" b="1" dirty="0" smtClean="0"/>
              <a:t>｢</a:t>
            </a:r>
            <a:r>
              <a:rPr kumimoji="1" lang="ja-JP" altLang="en-US" sz="4800" b="1" dirty="0" smtClean="0"/>
              <a:t>実践解説トーク</a:t>
            </a:r>
            <a:r>
              <a:rPr kumimoji="1" lang="en-US" altLang="ja-JP" sz="4800" b="1" dirty="0" smtClean="0"/>
              <a:t>｣ </a:t>
            </a:r>
            <a:r>
              <a:rPr kumimoji="1" lang="ja-JP" altLang="en-US" sz="4800" b="1" dirty="0" smtClean="0"/>
              <a:t>を視聴</a:t>
            </a:r>
            <a:endParaRPr kumimoji="1" lang="ja-JP" altLang="en-US" sz="4800" b="1" dirty="0"/>
          </a:p>
        </p:txBody>
      </p:sp>
      <p:sp>
        <p:nvSpPr>
          <p:cNvPr id="8" name="テキスト ボックス 7"/>
          <p:cNvSpPr txBox="1"/>
          <p:nvPr/>
        </p:nvSpPr>
        <p:spPr>
          <a:xfrm>
            <a:off x="1769647" y="2964632"/>
            <a:ext cx="5613660" cy="646331"/>
          </a:xfrm>
          <a:prstGeom prst="rect">
            <a:avLst/>
          </a:prstGeom>
          <a:noFill/>
        </p:spPr>
        <p:txBody>
          <a:bodyPr wrap="square" rtlCol="0">
            <a:spAutoFit/>
          </a:bodyPr>
          <a:lstStyle/>
          <a:p>
            <a:r>
              <a:rPr kumimoji="1" lang="en-US" altLang="ja-JP" dirty="0" smtClean="0"/>
              <a:t>※</a:t>
            </a:r>
            <a:r>
              <a:rPr kumimoji="1" lang="ja-JP" altLang="en-US" dirty="0" smtClean="0"/>
              <a:t>実践の意図と活動のポイントを中心にご覧ください</a:t>
            </a:r>
            <a:r>
              <a:rPr lang="ja-JP" altLang="en-US" dirty="0" smtClean="0"/>
              <a:t>。</a:t>
            </a:r>
            <a:endParaRPr lang="en-US" altLang="ja-JP" dirty="0" smtClean="0"/>
          </a:p>
          <a:p>
            <a:r>
              <a:rPr kumimoji="1" lang="en-US" altLang="ja-JP" dirty="0"/>
              <a:t> </a:t>
            </a:r>
            <a:r>
              <a:rPr kumimoji="1" lang="en-US" altLang="ja-JP" dirty="0" smtClean="0"/>
              <a:t>    </a:t>
            </a:r>
            <a:r>
              <a:rPr kumimoji="1" lang="ja-JP" altLang="en-US" dirty="0" smtClean="0"/>
              <a:t>動画視聴後、数分の意見交流の時間を設けます。</a:t>
            </a:r>
            <a:endParaRPr kumimoji="1" lang="ja-JP" altLang="en-US" dirty="0"/>
          </a:p>
        </p:txBody>
      </p:sp>
      <p:sp>
        <p:nvSpPr>
          <p:cNvPr id="9" name="テキスト ボックス 8"/>
          <p:cNvSpPr txBox="1"/>
          <p:nvPr/>
        </p:nvSpPr>
        <p:spPr>
          <a:xfrm>
            <a:off x="2917020" y="5384873"/>
            <a:ext cx="3200970" cy="369332"/>
          </a:xfrm>
          <a:prstGeom prst="rect">
            <a:avLst/>
          </a:prstGeom>
          <a:noFill/>
        </p:spPr>
        <p:txBody>
          <a:bodyPr wrap="square" rtlCol="0">
            <a:spAutoFit/>
          </a:bodyPr>
          <a:lstStyle/>
          <a:p>
            <a:r>
              <a:rPr kumimoji="1" lang="ja-JP" altLang="en-US" dirty="0" smtClean="0"/>
              <a:t>（</a:t>
            </a:r>
            <a:r>
              <a:rPr kumimoji="1" lang="en-US" altLang="ja-JP" dirty="0" smtClean="0"/>
              <a:t>17</a:t>
            </a:r>
            <a:r>
              <a:rPr kumimoji="1" lang="ja-JP" altLang="en-US" dirty="0" smtClean="0"/>
              <a:t>分</a:t>
            </a:r>
            <a:r>
              <a:rPr kumimoji="1" lang="en-US" altLang="ja-JP" dirty="0" smtClean="0"/>
              <a:t>00</a:t>
            </a:r>
            <a:r>
              <a:rPr kumimoji="1" lang="ja-JP" altLang="en-US" dirty="0" smtClean="0"/>
              <a:t>秒～</a:t>
            </a:r>
            <a:r>
              <a:rPr kumimoji="1" lang="en-US" altLang="ja-JP" dirty="0" smtClean="0"/>
              <a:t>20</a:t>
            </a:r>
            <a:r>
              <a:rPr kumimoji="1" lang="ja-JP" altLang="en-US" dirty="0" smtClean="0"/>
              <a:t>分</a:t>
            </a:r>
            <a:r>
              <a:rPr kumimoji="1" lang="en-US" altLang="ja-JP" dirty="0" smtClean="0"/>
              <a:t>20</a:t>
            </a:r>
            <a:r>
              <a:rPr kumimoji="1" lang="ja-JP" altLang="en-US" dirty="0" smtClean="0"/>
              <a:t>秒 を視聴）</a:t>
            </a:r>
            <a:endParaRPr kumimoji="1" lang="ja-JP" altLang="en-US" dirty="0"/>
          </a:p>
        </p:txBody>
      </p:sp>
      <p:sp>
        <p:nvSpPr>
          <p:cNvPr id="18" name="四角形: 角を丸くする 16"/>
          <p:cNvSpPr/>
          <p:nvPr/>
        </p:nvSpPr>
        <p:spPr>
          <a:xfrm>
            <a:off x="8356477" y="144966"/>
            <a:ext cx="540000" cy="360000"/>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rPr>
              <a:t>６</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256477" y="970155"/>
            <a:ext cx="8640000" cy="5633297"/>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7"/>
          <p:cNvSpPr/>
          <p:nvPr/>
        </p:nvSpPr>
        <p:spPr>
          <a:xfrm>
            <a:off x="398948" y="144966"/>
            <a:ext cx="1620000" cy="16200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757542" y="693356"/>
            <a:ext cx="902812" cy="523220"/>
          </a:xfrm>
          <a:prstGeom prst="rect">
            <a:avLst/>
          </a:prstGeom>
          <a:noFill/>
        </p:spPr>
        <p:txBody>
          <a:bodyPr wrap="none"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個人</a:t>
            </a:r>
            <a:endParaRPr lang="en-US" altLang="ja-JP"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71039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メモ 18"/>
          <p:cNvSpPr/>
          <p:nvPr/>
        </p:nvSpPr>
        <p:spPr>
          <a:xfrm>
            <a:off x="1270882" y="4048401"/>
            <a:ext cx="2108434" cy="1437883"/>
          </a:xfrm>
          <a:prstGeom prst="foldedCorner">
            <a:avLst/>
          </a:prstGeom>
          <a:solidFill>
            <a:srgbClr val="FF66FF"/>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kumimoji="1" lang="ja-JP" altLang="en-US" sz="3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ピンク</a:t>
            </a:r>
            <a:endParaRPr kumimoji="1" lang="en-US" altLang="ja-JP" sz="3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メモ 19"/>
          <p:cNvSpPr/>
          <p:nvPr/>
        </p:nvSpPr>
        <p:spPr>
          <a:xfrm>
            <a:off x="1270882" y="2137267"/>
            <a:ext cx="2108434" cy="1473110"/>
          </a:xfrm>
          <a:prstGeom prst="foldedCorner">
            <a:avLst/>
          </a:prstGeom>
          <a:solidFill>
            <a:srgbClr val="66FFFF"/>
          </a:solidFill>
          <a:ln w="12700" cap="flat" cmpd="sng" algn="ctr">
            <a:solidFill>
              <a:schemeClr val="tx1"/>
            </a:solidFill>
            <a:prstDash val="solid"/>
            <a:miter lim="800000"/>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r>
              <a:rPr lang="ja-JP" altLang="en-US" sz="3600" kern="100" dirty="0">
                <a:effectLst/>
                <a:latin typeface="メイリオ" panose="020B0604030504040204" pitchFamily="50" charset="-128"/>
                <a:ea typeface="メイリオ" panose="020B0604030504040204" pitchFamily="50" charset="-128"/>
                <a:cs typeface="メイリオ" panose="020B0604030504040204" pitchFamily="50" charset="-128"/>
              </a:rPr>
              <a:t>水色</a:t>
            </a:r>
            <a:endParaRPr lang="ja-JP" sz="36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3975825" y="2412157"/>
            <a:ext cx="4380652" cy="923330"/>
          </a:xfrm>
          <a:prstGeom prst="rect">
            <a:avLst/>
          </a:prstGeom>
          <a:noFill/>
          <a:effectLst>
            <a:outerShdw blurRad="50800" dist="38100" dir="2700000" algn="tl" rotWithShape="0">
              <a:prstClr val="black">
                <a:alpha val="40000"/>
              </a:prstClr>
            </a:outerShdw>
          </a:effectLst>
        </p:spPr>
        <p:txBody>
          <a:bodyPr wrap="square" rtlCol="0">
            <a:spAutoFit/>
          </a:bodyPr>
          <a:lstStyle/>
          <a:p>
            <a:r>
              <a:rPr kumimoji="1" lang="ja-JP" altLang="en-US" sz="5400" b="1" dirty="0" smtClean="0">
                <a:solidFill>
                  <a:schemeClr val="accent1"/>
                </a:solidFill>
              </a:rPr>
              <a:t>子供の学ぶ姿</a:t>
            </a:r>
            <a:endParaRPr kumimoji="1" lang="ja-JP" altLang="en-US" sz="5400" b="1" dirty="0">
              <a:solidFill>
                <a:schemeClr val="accent1"/>
              </a:solidFill>
            </a:endParaRPr>
          </a:p>
        </p:txBody>
      </p:sp>
      <p:sp>
        <p:nvSpPr>
          <p:cNvPr id="14" name="テキスト ボックス 13"/>
          <p:cNvSpPr txBox="1"/>
          <p:nvPr/>
        </p:nvSpPr>
        <p:spPr>
          <a:xfrm>
            <a:off x="3975825" y="4305677"/>
            <a:ext cx="4364966" cy="92333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kumimoji="1" lang="ja-JP" altLang="en-US" sz="5400" b="1" dirty="0" smtClean="0">
                <a:solidFill>
                  <a:srgbClr val="FF0000"/>
                </a:solidFill>
              </a:rPr>
              <a:t>教師の手立て</a:t>
            </a:r>
            <a:endParaRPr kumimoji="1" lang="ja-JP" altLang="en-US" sz="5400" b="1" dirty="0">
              <a:solidFill>
                <a:srgbClr val="FF0000"/>
              </a:solidFill>
            </a:endParaRPr>
          </a:p>
        </p:txBody>
      </p:sp>
      <p:sp>
        <p:nvSpPr>
          <p:cNvPr id="10" name="テキスト ボックス 9"/>
          <p:cNvSpPr txBox="1"/>
          <p:nvPr/>
        </p:nvSpPr>
        <p:spPr>
          <a:xfrm>
            <a:off x="1863358" y="1478613"/>
            <a:ext cx="6702114" cy="369332"/>
          </a:xfrm>
          <a:prstGeom prst="rect">
            <a:avLst/>
          </a:prstGeom>
          <a:noFill/>
        </p:spPr>
        <p:txBody>
          <a:bodyPr wrap="square" rtlCol="0">
            <a:spAutoFit/>
          </a:bodyPr>
          <a:lstStyle/>
          <a:p>
            <a:r>
              <a:rPr lang="ja-JP" altLang="en-US" dirty="0" smtClean="0"/>
              <a:t>授業</a:t>
            </a:r>
            <a:r>
              <a:rPr lang="ja-JP" altLang="en-US" dirty="0"/>
              <a:t>分析</a:t>
            </a:r>
            <a:r>
              <a:rPr lang="ja-JP" altLang="en-US" dirty="0" smtClean="0"/>
              <a:t>や意見交流を通して新たに出てきた意見等お書きください</a:t>
            </a:r>
            <a:endParaRPr kumimoji="1" lang="ja-JP" altLang="en-US" dirty="0"/>
          </a:p>
        </p:txBody>
      </p:sp>
      <p:sp>
        <p:nvSpPr>
          <p:cNvPr id="22" name="四角形: 角を丸くする 16"/>
          <p:cNvSpPr/>
          <p:nvPr/>
        </p:nvSpPr>
        <p:spPr>
          <a:xfrm>
            <a:off x="8356477" y="144966"/>
            <a:ext cx="540000" cy="360000"/>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rPr>
              <a:t>７</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256477" y="970155"/>
            <a:ext cx="8640000" cy="5633297"/>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7"/>
          <p:cNvSpPr/>
          <p:nvPr/>
        </p:nvSpPr>
        <p:spPr>
          <a:xfrm>
            <a:off x="398948" y="144966"/>
            <a:ext cx="1620000" cy="16200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757542" y="693356"/>
            <a:ext cx="902812" cy="523220"/>
          </a:xfrm>
          <a:prstGeom prst="rect">
            <a:avLst/>
          </a:prstGeom>
          <a:noFill/>
        </p:spPr>
        <p:txBody>
          <a:bodyPr wrap="none"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個人</a:t>
            </a:r>
            <a:endParaRPr lang="en-US" altLang="ja-JP"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911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500"/>
                                        <p:tgtEl>
                                          <p:spTgt spid="1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3" cstate="print">
            <a:extLst>
              <a:ext uri="{28A0092B-C50C-407E-A947-70E740481C1C}">
                <a14:useLocalDpi xmlns:a14="http://schemas.microsoft.com/office/drawing/2010/main" val="0"/>
              </a:ext>
            </a:extLst>
          </a:blip>
          <a:srcRect l="24877" t="28151" r="51123" b="47480"/>
          <a:stretch/>
        </p:blipFill>
        <p:spPr>
          <a:xfrm rot="664632">
            <a:off x="7723029" y="5438078"/>
            <a:ext cx="1158177" cy="1175995"/>
          </a:xfrm>
          <a:prstGeom prst="rect">
            <a:avLst/>
          </a:prstGeom>
          <a:effectLst>
            <a:outerShdw blurRad="50800" dist="38100" dir="2700000" algn="tl" rotWithShape="0">
              <a:prstClr val="black">
                <a:alpha val="62000"/>
              </a:prstClr>
            </a:outerShdw>
          </a:effectLst>
        </p:spPr>
      </p:pic>
      <p:sp>
        <p:nvSpPr>
          <p:cNvPr id="4" name="正方形/長方形 3"/>
          <p:cNvSpPr/>
          <p:nvPr/>
        </p:nvSpPr>
        <p:spPr>
          <a:xfrm>
            <a:off x="256477" y="970155"/>
            <a:ext cx="8640000" cy="5633297"/>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 角を丸くする 16"/>
          <p:cNvSpPr/>
          <p:nvPr/>
        </p:nvSpPr>
        <p:spPr>
          <a:xfrm>
            <a:off x="8356477" y="144966"/>
            <a:ext cx="540000" cy="360000"/>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８</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218009" y="2369513"/>
            <a:ext cx="3629619" cy="707886"/>
          </a:xfrm>
          <a:prstGeom prst="rect">
            <a:avLst/>
          </a:prstGeom>
          <a:noFill/>
        </p:spPr>
        <p:txBody>
          <a:bodyPr wrap="square" rtlCol="0">
            <a:spAutoFit/>
          </a:bodyPr>
          <a:lstStyle/>
          <a:p>
            <a:r>
              <a:rPr kumimoji="1" lang="en-US" altLang="ja-JP" sz="4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en-US" altLang="ja-JP" sz="4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4000" dirty="0" smtClean="0">
                <a:latin typeface="Meiryo UI" panose="020B0604030504040204" pitchFamily="50" charset="-128"/>
                <a:ea typeface="Meiryo UI" panose="020B0604030504040204" pitchFamily="50" charset="-128"/>
                <a:cs typeface="Meiryo UI" panose="020B0604030504040204" pitchFamily="50" charset="-128"/>
              </a:rPr>
              <a:t>付箋を分類</a:t>
            </a:r>
            <a:endParaRPr kumimoji="1" lang="ja-JP" altLang="en-US" sz="4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テキスト ボックス 86"/>
          <p:cNvSpPr txBox="1"/>
          <p:nvPr/>
        </p:nvSpPr>
        <p:spPr>
          <a:xfrm>
            <a:off x="227494" y="3544997"/>
            <a:ext cx="3810688" cy="1323439"/>
          </a:xfrm>
          <a:prstGeom prst="rect">
            <a:avLst/>
          </a:prstGeom>
          <a:noFill/>
        </p:spPr>
        <p:txBody>
          <a:bodyPr wrap="square" rtlCol="0">
            <a:spAutoFit/>
          </a:bodyPr>
          <a:lstStyle/>
          <a:p>
            <a:r>
              <a:rPr lang="en-US" altLang="ja-JP" sz="4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4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4000" dirty="0" smtClean="0">
                <a:latin typeface="Meiryo UI" panose="020B0604030504040204" pitchFamily="50" charset="-128"/>
                <a:ea typeface="Meiryo UI" panose="020B0604030504040204" pitchFamily="50" charset="-128"/>
                <a:cs typeface="Meiryo UI" panose="020B0604030504040204" pitchFamily="50" charset="-128"/>
              </a:rPr>
              <a:t>タイトルを</a:t>
            </a:r>
            <a:endParaRPr kumimoji="1" lang="en-US" altLang="ja-JP" sz="4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4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4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4000" dirty="0" smtClean="0">
                <a:latin typeface="Meiryo UI" panose="020B0604030504040204" pitchFamily="50" charset="-128"/>
                <a:ea typeface="Meiryo UI" panose="020B0604030504040204" pitchFamily="50" charset="-128"/>
                <a:cs typeface="Meiryo UI" panose="020B0604030504040204" pitchFamily="50" charset="-128"/>
              </a:rPr>
              <a:t>付ける</a:t>
            </a:r>
            <a:endParaRPr kumimoji="1" lang="ja-JP" altLang="en-US" sz="4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テキスト ボックス 87"/>
          <p:cNvSpPr txBox="1"/>
          <p:nvPr/>
        </p:nvSpPr>
        <p:spPr>
          <a:xfrm>
            <a:off x="239639" y="5175105"/>
            <a:ext cx="3810688" cy="1323439"/>
          </a:xfrm>
          <a:prstGeom prst="rect">
            <a:avLst/>
          </a:prstGeom>
          <a:noFill/>
        </p:spPr>
        <p:txBody>
          <a:bodyPr wrap="square" rtlCol="0">
            <a:spAutoFit/>
          </a:bodyPr>
          <a:lstStyle/>
          <a:p>
            <a:r>
              <a:rPr lang="en-US" altLang="ja-JP" sz="4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3</a:t>
            </a:r>
            <a:r>
              <a:rPr kumimoji="1" lang="en-US" altLang="ja-JP" sz="4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4000" dirty="0">
                <a:latin typeface="Meiryo UI" panose="020B0604030504040204" pitchFamily="50" charset="-128"/>
                <a:ea typeface="Meiryo UI" panose="020B0604030504040204" pitchFamily="50" charset="-128"/>
                <a:cs typeface="Meiryo UI" panose="020B0604030504040204" pitchFamily="50" charset="-128"/>
              </a:rPr>
              <a:t>線</a:t>
            </a:r>
            <a:r>
              <a:rPr lang="ja-JP" altLang="en-US" sz="4000" dirty="0" smtClean="0">
                <a:latin typeface="Meiryo UI" panose="020B0604030504040204" pitchFamily="50" charset="-128"/>
                <a:ea typeface="Meiryo UI" panose="020B0604030504040204" pitchFamily="50" charset="-128"/>
                <a:cs typeface="Meiryo UI" panose="020B0604030504040204" pitchFamily="50" charset="-128"/>
              </a:rPr>
              <a:t>でつなぎ</a:t>
            </a:r>
            <a:endParaRPr lang="en-US" altLang="ja-JP" sz="4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4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4000" dirty="0" smtClean="0">
                <a:latin typeface="Meiryo UI" panose="020B0604030504040204" pitchFamily="50" charset="-128"/>
                <a:ea typeface="Meiryo UI" panose="020B0604030504040204" pitchFamily="50" charset="-128"/>
                <a:cs typeface="Meiryo UI" panose="020B0604030504040204" pitchFamily="50" charset="-128"/>
              </a:rPr>
              <a:t>　　関連付ける</a:t>
            </a:r>
            <a:endParaRPr kumimoji="1" lang="en-US" altLang="ja-JP" sz="4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テキスト ボックス 89"/>
          <p:cNvSpPr txBox="1"/>
          <p:nvPr/>
        </p:nvSpPr>
        <p:spPr>
          <a:xfrm>
            <a:off x="3594163" y="5590427"/>
            <a:ext cx="4403857" cy="707886"/>
          </a:xfrm>
          <a:prstGeom prst="rect">
            <a:avLst/>
          </a:prstGeom>
          <a:noFill/>
          <a:effectLst>
            <a:outerShdw blurRad="50800" dist="38100" dir="2700000" algn="tl" rotWithShape="0">
              <a:prstClr val="black">
                <a:alpha val="40000"/>
              </a:prstClr>
            </a:outerShdw>
          </a:effectLst>
        </p:spPr>
        <p:txBody>
          <a:bodyPr wrap="square" rtlCol="0">
            <a:spAutoFit/>
          </a:bodyPr>
          <a:lstStyle/>
          <a:p>
            <a:r>
              <a:rPr kumimoji="1" lang="ja-JP" altLang="en-US" sz="4000" b="1" dirty="0" smtClean="0">
                <a:solidFill>
                  <a:srgbClr val="09A226"/>
                </a:solidFill>
                <a:latin typeface="Meiryo UI" panose="020B0604030504040204" pitchFamily="50" charset="-128"/>
                <a:ea typeface="Meiryo UI" panose="020B0604030504040204" pitchFamily="50" charset="-128"/>
                <a:cs typeface="Meiryo UI" panose="020B0604030504040204" pitchFamily="50" charset="-128"/>
              </a:rPr>
              <a:t>終了時刻→</a:t>
            </a:r>
            <a:r>
              <a:rPr kumimoji="1" lang="en-US" altLang="ja-JP" sz="4000" b="1" dirty="0" smtClean="0">
                <a:solidFill>
                  <a:srgbClr val="09A226"/>
                </a:solidFill>
                <a:latin typeface="Meiryo UI" panose="020B0604030504040204" pitchFamily="50" charset="-128"/>
                <a:ea typeface="Meiryo UI" panose="020B0604030504040204" pitchFamily="50" charset="-128"/>
                <a:cs typeface="Meiryo UI" panose="020B0604030504040204" pitchFamily="50" charset="-128"/>
              </a:rPr>
              <a:t>88</a:t>
            </a:r>
            <a:r>
              <a:rPr lang="en-US" altLang="ja-JP" sz="4000" b="1" dirty="0">
                <a:solidFill>
                  <a:srgbClr val="09A226"/>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4000" b="1" dirty="0" smtClean="0">
                <a:solidFill>
                  <a:srgbClr val="09A226"/>
                </a:solidFill>
                <a:latin typeface="Meiryo UI" panose="020B0604030504040204" pitchFamily="50" charset="-128"/>
                <a:ea typeface="Meiryo UI" panose="020B0604030504040204" pitchFamily="50" charset="-128"/>
                <a:cs typeface="Meiryo UI" panose="020B0604030504040204" pitchFamily="50" charset="-128"/>
              </a:rPr>
              <a:t>88</a:t>
            </a:r>
          </a:p>
        </p:txBody>
      </p:sp>
      <p:sp>
        <p:nvSpPr>
          <p:cNvPr id="91" name="二等辺三角形 90"/>
          <p:cNvSpPr/>
          <p:nvPr/>
        </p:nvSpPr>
        <p:spPr>
          <a:xfrm rot="10800000">
            <a:off x="1829661" y="3249515"/>
            <a:ext cx="562707" cy="282243"/>
          </a:xfrm>
          <a:prstGeom prst="triangle">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92" name="二等辺三角形 91"/>
          <p:cNvSpPr/>
          <p:nvPr/>
        </p:nvSpPr>
        <p:spPr>
          <a:xfrm rot="10800000">
            <a:off x="1830521" y="4900736"/>
            <a:ext cx="562707" cy="282243"/>
          </a:xfrm>
          <a:prstGeom prst="triangle">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37" name="左右矢印 36"/>
          <p:cNvSpPr/>
          <p:nvPr/>
        </p:nvSpPr>
        <p:spPr>
          <a:xfrm>
            <a:off x="7322178" y="2517649"/>
            <a:ext cx="1322208" cy="387867"/>
          </a:xfrm>
          <a:prstGeom prst="lef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テキスト ボックス 98"/>
          <p:cNvSpPr txBox="1"/>
          <p:nvPr/>
        </p:nvSpPr>
        <p:spPr>
          <a:xfrm>
            <a:off x="7327361" y="3066780"/>
            <a:ext cx="1492082" cy="830997"/>
          </a:xfrm>
          <a:prstGeom prst="rect">
            <a:avLst/>
          </a:prstGeom>
          <a:noFill/>
        </p:spPr>
        <p:txBody>
          <a:bodyPr wrap="square" rtlCol="0">
            <a:spAutoFit/>
          </a:bodyPr>
          <a:lstStyle/>
          <a:p>
            <a:r>
              <a:rPr kumimoji="1" lang="en-US" altLang="ja-JP" sz="2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2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2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は</a:t>
            </a:r>
            <a:endParaRPr kumimoji="1" lang="en-US" altLang="ja-JP" sz="2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空けておく</a:t>
            </a:r>
            <a:endParaRPr kumimoji="1" lang="ja-JP" altLang="en-US" sz="2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6" name="楕円 7"/>
          <p:cNvSpPr/>
          <p:nvPr/>
        </p:nvSpPr>
        <p:spPr>
          <a:xfrm>
            <a:off x="398948" y="144966"/>
            <a:ext cx="1620000" cy="16200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117" name="テキスト ボックス 116"/>
          <p:cNvSpPr txBox="1"/>
          <p:nvPr/>
        </p:nvSpPr>
        <p:spPr>
          <a:xfrm>
            <a:off x="760285" y="681174"/>
            <a:ext cx="902812" cy="523220"/>
          </a:xfrm>
          <a:prstGeom prst="rect">
            <a:avLst/>
          </a:prstGeom>
          <a:noFill/>
        </p:spPr>
        <p:txBody>
          <a:bodyPr wrap="none"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全体</a:t>
            </a:r>
            <a:endParaRPr lang="en-US" altLang="ja-JP"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正方形/長方形 117"/>
          <p:cNvSpPr/>
          <p:nvPr/>
        </p:nvSpPr>
        <p:spPr>
          <a:xfrm>
            <a:off x="3891492" y="1651355"/>
            <a:ext cx="4752894" cy="333837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9" name="テキスト ボックス 118"/>
          <p:cNvSpPr txBox="1"/>
          <p:nvPr/>
        </p:nvSpPr>
        <p:spPr>
          <a:xfrm>
            <a:off x="5473652" y="1719597"/>
            <a:ext cx="1588574" cy="369332"/>
          </a:xfrm>
          <a:prstGeom prst="rect">
            <a:avLst/>
          </a:prstGeom>
          <a:noFill/>
        </p:spPr>
        <p:txBody>
          <a:bodyPr wrap="square" rtlCol="0">
            <a:spAutoFit/>
          </a:bodyPr>
          <a:lstStyle/>
          <a:p>
            <a:r>
              <a:rPr kumimoji="1" lang="ja-JP" altLang="en-US" b="1" dirty="0" smtClean="0">
                <a:solidFill>
                  <a:srgbClr val="FF0000"/>
                </a:solidFill>
              </a:rPr>
              <a:t>教師の手立て</a:t>
            </a:r>
            <a:endParaRPr kumimoji="1" lang="en-US" altLang="ja-JP" b="1" dirty="0" smtClean="0">
              <a:solidFill>
                <a:srgbClr val="FF0000"/>
              </a:solidFill>
            </a:endParaRPr>
          </a:p>
        </p:txBody>
      </p:sp>
      <p:sp>
        <p:nvSpPr>
          <p:cNvPr id="120" name="テキスト ボックス 119"/>
          <p:cNvSpPr txBox="1"/>
          <p:nvPr/>
        </p:nvSpPr>
        <p:spPr>
          <a:xfrm>
            <a:off x="3744447" y="1706460"/>
            <a:ext cx="1729205" cy="369332"/>
          </a:xfrm>
          <a:prstGeom prst="rect">
            <a:avLst/>
          </a:prstGeom>
          <a:noFill/>
        </p:spPr>
        <p:txBody>
          <a:bodyPr wrap="square" rtlCol="0">
            <a:spAutoFit/>
          </a:bodyPr>
          <a:lstStyle/>
          <a:p>
            <a:pPr algn="ctr"/>
            <a:r>
              <a:rPr kumimoji="1" lang="ja-JP" altLang="en-US" b="1" dirty="0" smtClean="0">
                <a:solidFill>
                  <a:srgbClr val="FF0000"/>
                </a:solidFill>
              </a:rPr>
              <a:t>子供の学ぶ姿</a:t>
            </a:r>
            <a:endParaRPr kumimoji="1" lang="en-US" altLang="ja-JP" b="1" dirty="0" smtClean="0">
              <a:solidFill>
                <a:srgbClr val="FF0000"/>
              </a:solidFill>
            </a:endParaRPr>
          </a:p>
        </p:txBody>
      </p:sp>
      <p:cxnSp>
        <p:nvCxnSpPr>
          <p:cNvPr id="121" name="直線コネクタ 120"/>
          <p:cNvCxnSpPr/>
          <p:nvPr/>
        </p:nvCxnSpPr>
        <p:spPr>
          <a:xfrm>
            <a:off x="7322178" y="1851577"/>
            <a:ext cx="0" cy="3038462"/>
          </a:xfrm>
          <a:prstGeom prst="line">
            <a:avLst/>
          </a:prstGeom>
        </p:spPr>
        <p:style>
          <a:lnRef idx="1">
            <a:schemeClr val="dk1"/>
          </a:lnRef>
          <a:fillRef idx="0">
            <a:schemeClr val="dk1"/>
          </a:fillRef>
          <a:effectRef idx="0">
            <a:schemeClr val="dk1"/>
          </a:effectRef>
          <a:fontRef idx="minor">
            <a:schemeClr val="tx1"/>
          </a:fontRef>
        </p:style>
      </p:cxnSp>
      <p:sp>
        <p:nvSpPr>
          <p:cNvPr id="122" name="角丸四角形 121"/>
          <p:cNvSpPr/>
          <p:nvPr/>
        </p:nvSpPr>
        <p:spPr>
          <a:xfrm>
            <a:off x="3993105" y="2196539"/>
            <a:ext cx="1239129" cy="716536"/>
          </a:xfrm>
          <a:prstGeom prst="roundRect">
            <a:avLst/>
          </a:prstGeom>
          <a:noFill/>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23" name="角丸四角形 122"/>
          <p:cNvSpPr/>
          <p:nvPr/>
        </p:nvSpPr>
        <p:spPr>
          <a:xfrm>
            <a:off x="3993105" y="4040732"/>
            <a:ext cx="1239129" cy="716536"/>
          </a:xfrm>
          <a:prstGeom prst="roundRect">
            <a:avLst/>
          </a:prstGeom>
          <a:noFill/>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24" name="角丸四角形 123"/>
          <p:cNvSpPr/>
          <p:nvPr/>
        </p:nvSpPr>
        <p:spPr>
          <a:xfrm>
            <a:off x="3993106" y="3113306"/>
            <a:ext cx="1239129" cy="716536"/>
          </a:xfrm>
          <a:prstGeom prst="roundRect">
            <a:avLst/>
          </a:prstGeom>
          <a:noFill/>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25" name="角丸四角形 124"/>
          <p:cNvSpPr/>
          <p:nvPr/>
        </p:nvSpPr>
        <p:spPr>
          <a:xfrm>
            <a:off x="5578573" y="2194172"/>
            <a:ext cx="1239129" cy="697966"/>
          </a:xfrm>
          <a:prstGeom prst="roundRect">
            <a:avLst/>
          </a:prstGeom>
          <a:noFill/>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26" name="角丸四角形 125"/>
          <p:cNvSpPr/>
          <p:nvPr/>
        </p:nvSpPr>
        <p:spPr>
          <a:xfrm>
            <a:off x="5552503" y="3936763"/>
            <a:ext cx="873826" cy="599470"/>
          </a:xfrm>
          <a:prstGeom prst="roundRect">
            <a:avLst/>
          </a:prstGeom>
          <a:noFill/>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27" name="角丸四角形 126"/>
          <p:cNvSpPr/>
          <p:nvPr/>
        </p:nvSpPr>
        <p:spPr>
          <a:xfrm>
            <a:off x="5578573" y="3113306"/>
            <a:ext cx="1239129" cy="716536"/>
          </a:xfrm>
          <a:prstGeom prst="roundRect">
            <a:avLst/>
          </a:prstGeom>
          <a:noFill/>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28" name="角丸四角形 127"/>
          <p:cNvSpPr/>
          <p:nvPr/>
        </p:nvSpPr>
        <p:spPr>
          <a:xfrm>
            <a:off x="6287477" y="4377630"/>
            <a:ext cx="873826" cy="581374"/>
          </a:xfrm>
          <a:prstGeom prst="roundRect">
            <a:avLst/>
          </a:prstGeom>
          <a:noFill/>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cxnSp>
        <p:nvCxnSpPr>
          <p:cNvPr id="129" name="直線コネクタ 128"/>
          <p:cNvCxnSpPr>
            <a:stCxn id="122" idx="3"/>
            <a:endCxn id="125" idx="1"/>
          </p:cNvCxnSpPr>
          <p:nvPr/>
        </p:nvCxnSpPr>
        <p:spPr>
          <a:xfrm flipV="1">
            <a:off x="5232234" y="2543155"/>
            <a:ext cx="346339" cy="11652"/>
          </a:xfrm>
          <a:prstGeom prst="line">
            <a:avLst/>
          </a:prstGeom>
          <a:ln w="25400"/>
        </p:spPr>
        <p:style>
          <a:lnRef idx="1">
            <a:schemeClr val="dk1"/>
          </a:lnRef>
          <a:fillRef idx="0">
            <a:schemeClr val="dk1"/>
          </a:fillRef>
          <a:effectRef idx="0">
            <a:schemeClr val="dk1"/>
          </a:effectRef>
          <a:fontRef idx="minor">
            <a:schemeClr val="tx1"/>
          </a:fontRef>
        </p:style>
      </p:cxnSp>
      <p:cxnSp>
        <p:nvCxnSpPr>
          <p:cNvPr id="130" name="直線コネクタ 129"/>
          <p:cNvCxnSpPr>
            <a:endCxn id="127" idx="1"/>
          </p:cNvCxnSpPr>
          <p:nvPr/>
        </p:nvCxnSpPr>
        <p:spPr>
          <a:xfrm>
            <a:off x="5226168" y="2581299"/>
            <a:ext cx="352405" cy="890275"/>
          </a:xfrm>
          <a:prstGeom prst="line">
            <a:avLst/>
          </a:prstGeom>
          <a:ln w="25400"/>
        </p:spPr>
        <p:style>
          <a:lnRef idx="1">
            <a:schemeClr val="dk1"/>
          </a:lnRef>
          <a:fillRef idx="0">
            <a:schemeClr val="dk1"/>
          </a:fillRef>
          <a:effectRef idx="0">
            <a:schemeClr val="dk1"/>
          </a:effectRef>
          <a:fontRef idx="minor">
            <a:schemeClr val="tx1"/>
          </a:fontRef>
        </p:style>
      </p:cxnSp>
      <p:cxnSp>
        <p:nvCxnSpPr>
          <p:cNvPr id="131" name="直線コネクタ 130"/>
          <p:cNvCxnSpPr>
            <a:endCxn id="126" idx="1"/>
          </p:cNvCxnSpPr>
          <p:nvPr/>
        </p:nvCxnSpPr>
        <p:spPr>
          <a:xfrm>
            <a:off x="5221035" y="3482684"/>
            <a:ext cx="331468" cy="753814"/>
          </a:xfrm>
          <a:prstGeom prst="line">
            <a:avLst/>
          </a:prstGeom>
          <a:ln w="25400"/>
        </p:spPr>
        <p:style>
          <a:lnRef idx="1">
            <a:schemeClr val="dk1"/>
          </a:lnRef>
          <a:fillRef idx="0">
            <a:schemeClr val="dk1"/>
          </a:fillRef>
          <a:effectRef idx="0">
            <a:schemeClr val="dk1"/>
          </a:effectRef>
          <a:fontRef idx="minor">
            <a:schemeClr val="tx1"/>
          </a:fontRef>
        </p:style>
      </p:cxnSp>
      <p:cxnSp>
        <p:nvCxnSpPr>
          <p:cNvPr id="132" name="直線コネクタ 131"/>
          <p:cNvCxnSpPr>
            <a:endCxn id="128" idx="1"/>
          </p:cNvCxnSpPr>
          <p:nvPr/>
        </p:nvCxnSpPr>
        <p:spPr>
          <a:xfrm>
            <a:off x="5228725" y="4460419"/>
            <a:ext cx="1058752" cy="207898"/>
          </a:xfrm>
          <a:prstGeom prst="line">
            <a:avLst/>
          </a:prstGeom>
          <a:ln w="25400"/>
        </p:spPr>
        <p:style>
          <a:lnRef idx="1">
            <a:schemeClr val="dk1"/>
          </a:lnRef>
          <a:fillRef idx="0">
            <a:schemeClr val="dk1"/>
          </a:fillRef>
          <a:effectRef idx="0">
            <a:schemeClr val="dk1"/>
          </a:effectRef>
          <a:fontRef idx="minor">
            <a:schemeClr val="tx1"/>
          </a:fontRef>
        </p:style>
      </p:cxnSp>
      <p:sp>
        <p:nvSpPr>
          <p:cNvPr id="133" name="テキスト ボックス 132"/>
          <p:cNvSpPr txBox="1"/>
          <p:nvPr/>
        </p:nvSpPr>
        <p:spPr>
          <a:xfrm>
            <a:off x="4023631" y="2086780"/>
            <a:ext cx="738012" cy="276999"/>
          </a:xfrm>
          <a:prstGeom prst="rect">
            <a:avLst/>
          </a:prstGeom>
          <a:solidFill>
            <a:schemeClr val="bg1"/>
          </a:solidFill>
        </p:spPr>
        <p:txBody>
          <a:bodyPr wrap="square" rtlCol="0">
            <a:spAutoFit/>
          </a:bodyPr>
          <a:lstStyle/>
          <a:p>
            <a:pPr algn="ctr"/>
            <a:r>
              <a:rPr kumimoji="1" lang="ja-JP" altLang="en-US" sz="1200" b="1" dirty="0" smtClean="0">
                <a:solidFill>
                  <a:srgbClr val="0070C0"/>
                </a:solidFill>
              </a:rPr>
              <a:t>タイトル</a:t>
            </a:r>
            <a:endParaRPr kumimoji="1" lang="en-US" altLang="ja-JP" sz="1200" b="1" dirty="0" smtClean="0">
              <a:solidFill>
                <a:srgbClr val="0070C0"/>
              </a:solidFill>
            </a:endParaRPr>
          </a:p>
        </p:txBody>
      </p:sp>
      <p:sp>
        <p:nvSpPr>
          <p:cNvPr id="134" name="テキスト ボックス 133"/>
          <p:cNvSpPr txBox="1"/>
          <p:nvPr/>
        </p:nvSpPr>
        <p:spPr>
          <a:xfrm>
            <a:off x="4050899" y="3932854"/>
            <a:ext cx="738012" cy="276999"/>
          </a:xfrm>
          <a:prstGeom prst="rect">
            <a:avLst/>
          </a:prstGeom>
          <a:solidFill>
            <a:schemeClr val="bg1"/>
          </a:solidFill>
        </p:spPr>
        <p:txBody>
          <a:bodyPr wrap="square" rtlCol="0">
            <a:spAutoFit/>
          </a:bodyPr>
          <a:lstStyle/>
          <a:p>
            <a:pPr algn="ctr"/>
            <a:r>
              <a:rPr kumimoji="1" lang="ja-JP" altLang="en-US" sz="1200" b="1" dirty="0" smtClean="0">
                <a:solidFill>
                  <a:srgbClr val="0070C0"/>
                </a:solidFill>
              </a:rPr>
              <a:t>タイトル</a:t>
            </a:r>
            <a:endParaRPr kumimoji="1" lang="en-US" altLang="ja-JP" sz="1200" b="1" dirty="0" smtClean="0">
              <a:solidFill>
                <a:srgbClr val="0070C0"/>
              </a:solidFill>
            </a:endParaRPr>
          </a:p>
        </p:txBody>
      </p:sp>
      <p:sp>
        <p:nvSpPr>
          <p:cNvPr id="135" name="テキスト ボックス 134"/>
          <p:cNvSpPr txBox="1"/>
          <p:nvPr/>
        </p:nvSpPr>
        <p:spPr>
          <a:xfrm>
            <a:off x="4053970" y="2969166"/>
            <a:ext cx="738012" cy="276999"/>
          </a:xfrm>
          <a:prstGeom prst="rect">
            <a:avLst/>
          </a:prstGeom>
          <a:solidFill>
            <a:schemeClr val="bg1"/>
          </a:solidFill>
        </p:spPr>
        <p:txBody>
          <a:bodyPr wrap="square" rtlCol="0">
            <a:spAutoFit/>
          </a:bodyPr>
          <a:lstStyle/>
          <a:p>
            <a:pPr algn="ctr"/>
            <a:r>
              <a:rPr kumimoji="1" lang="ja-JP" altLang="en-US" sz="1200" b="1" dirty="0" smtClean="0">
                <a:solidFill>
                  <a:srgbClr val="0070C0"/>
                </a:solidFill>
              </a:rPr>
              <a:t>タイトル</a:t>
            </a:r>
            <a:endParaRPr kumimoji="1" lang="en-US" altLang="ja-JP" sz="1200" b="1" dirty="0" smtClean="0">
              <a:solidFill>
                <a:srgbClr val="0070C0"/>
              </a:solidFill>
            </a:endParaRPr>
          </a:p>
        </p:txBody>
      </p:sp>
      <p:sp>
        <p:nvSpPr>
          <p:cNvPr id="136" name="テキスト ボックス 135"/>
          <p:cNvSpPr txBox="1"/>
          <p:nvPr/>
        </p:nvSpPr>
        <p:spPr>
          <a:xfrm>
            <a:off x="5658895" y="2998890"/>
            <a:ext cx="738012" cy="276999"/>
          </a:xfrm>
          <a:prstGeom prst="rect">
            <a:avLst/>
          </a:prstGeom>
          <a:solidFill>
            <a:schemeClr val="bg1"/>
          </a:solidFill>
        </p:spPr>
        <p:txBody>
          <a:bodyPr wrap="square" rtlCol="0">
            <a:spAutoFit/>
          </a:bodyPr>
          <a:lstStyle/>
          <a:p>
            <a:pPr algn="ctr"/>
            <a:r>
              <a:rPr kumimoji="1" lang="ja-JP" altLang="en-US" sz="1200" b="1" dirty="0" smtClean="0">
                <a:solidFill>
                  <a:srgbClr val="0070C0"/>
                </a:solidFill>
              </a:rPr>
              <a:t>タイトル</a:t>
            </a:r>
            <a:endParaRPr kumimoji="1" lang="en-US" altLang="ja-JP" sz="1200" b="1" dirty="0" smtClean="0">
              <a:solidFill>
                <a:srgbClr val="0070C0"/>
              </a:solidFill>
            </a:endParaRPr>
          </a:p>
        </p:txBody>
      </p:sp>
      <p:sp>
        <p:nvSpPr>
          <p:cNvPr id="137" name="テキスト ボックス 136"/>
          <p:cNvSpPr txBox="1"/>
          <p:nvPr/>
        </p:nvSpPr>
        <p:spPr>
          <a:xfrm>
            <a:off x="5657492" y="2089739"/>
            <a:ext cx="738012" cy="276999"/>
          </a:xfrm>
          <a:prstGeom prst="rect">
            <a:avLst/>
          </a:prstGeom>
          <a:solidFill>
            <a:schemeClr val="bg1"/>
          </a:solidFill>
        </p:spPr>
        <p:txBody>
          <a:bodyPr wrap="square" rtlCol="0">
            <a:spAutoFit/>
          </a:bodyPr>
          <a:lstStyle/>
          <a:p>
            <a:pPr algn="ctr"/>
            <a:r>
              <a:rPr kumimoji="1" lang="ja-JP" altLang="en-US" sz="1200" b="1" dirty="0" smtClean="0">
                <a:solidFill>
                  <a:srgbClr val="0070C0"/>
                </a:solidFill>
              </a:rPr>
              <a:t>タイトル</a:t>
            </a:r>
            <a:endParaRPr kumimoji="1" lang="en-US" altLang="ja-JP" sz="1200" b="1" dirty="0" smtClean="0">
              <a:solidFill>
                <a:srgbClr val="0070C0"/>
              </a:solidFill>
            </a:endParaRPr>
          </a:p>
        </p:txBody>
      </p:sp>
      <p:sp>
        <p:nvSpPr>
          <p:cNvPr id="138" name="テキスト ボックス 137"/>
          <p:cNvSpPr txBox="1"/>
          <p:nvPr/>
        </p:nvSpPr>
        <p:spPr>
          <a:xfrm>
            <a:off x="6484273" y="4212112"/>
            <a:ext cx="738012" cy="276999"/>
          </a:xfrm>
          <a:prstGeom prst="rect">
            <a:avLst/>
          </a:prstGeom>
          <a:solidFill>
            <a:schemeClr val="bg1"/>
          </a:solidFill>
        </p:spPr>
        <p:txBody>
          <a:bodyPr wrap="square" rtlCol="0">
            <a:spAutoFit/>
          </a:bodyPr>
          <a:lstStyle/>
          <a:p>
            <a:pPr algn="ctr"/>
            <a:r>
              <a:rPr kumimoji="1" lang="ja-JP" altLang="en-US" sz="1200" b="1" dirty="0" smtClean="0">
                <a:solidFill>
                  <a:srgbClr val="0070C0"/>
                </a:solidFill>
              </a:rPr>
              <a:t>タイトル</a:t>
            </a:r>
            <a:endParaRPr kumimoji="1" lang="en-US" altLang="ja-JP" sz="1200" b="1" dirty="0" smtClean="0">
              <a:solidFill>
                <a:srgbClr val="0070C0"/>
              </a:solidFill>
            </a:endParaRPr>
          </a:p>
        </p:txBody>
      </p:sp>
      <p:sp>
        <p:nvSpPr>
          <p:cNvPr id="139" name="テキスト ボックス 138"/>
          <p:cNvSpPr txBox="1"/>
          <p:nvPr/>
        </p:nvSpPr>
        <p:spPr>
          <a:xfrm>
            <a:off x="5601998" y="3843912"/>
            <a:ext cx="738012" cy="276999"/>
          </a:xfrm>
          <a:prstGeom prst="rect">
            <a:avLst/>
          </a:prstGeom>
          <a:solidFill>
            <a:schemeClr val="bg1"/>
          </a:solidFill>
        </p:spPr>
        <p:txBody>
          <a:bodyPr wrap="square" rtlCol="0">
            <a:spAutoFit/>
          </a:bodyPr>
          <a:lstStyle/>
          <a:p>
            <a:pPr algn="ctr"/>
            <a:r>
              <a:rPr kumimoji="1" lang="ja-JP" altLang="en-US" sz="1200" b="1" dirty="0" smtClean="0">
                <a:solidFill>
                  <a:srgbClr val="0070C0"/>
                </a:solidFill>
              </a:rPr>
              <a:t>タイトル</a:t>
            </a:r>
            <a:endParaRPr kumimoji="1" lang="en-US" altLang="ja-JP" sz="1200" b="1" dirty="0" smtClean="0">
              <a:solidFill>
                <a:srgbClr val="0070C0"/>
              </a:solidFill>
            </a:endParaRPr>
          </a:p>
        </p:txBody>
      </p:sp>
      <p:grpSp>
        <p:nvGrpSpPr>
          <p:cNvPr id="140" name="グループ化 139"/>
          <p:cNvGrpSpPr/>
          <p:nvPr/>
        </p:nvGrpSpPr>
        <p:grpSpPr>
          <a:xfrm>
            <a:off x="4502861" y="2368060"/>
            <a:ext cx="812830" cy="523220"/>
            <a:chOff x="4097550" y="2118828"/>
            <a:chExt cx="812830" cy="523220"/>
          </a:xfrm>
        </p:grpSpPr>
        <p:sp>
          <p:nvSpPr>
            <p:cNvPr id="141" name="メモ 140"/>
            <p:cNvSpPr/>
            <p:nvPr/>
          </p:nvSpPr>
          <p:spPr>
            <a:xfrm>
              <a:off x="4140599" y="2194594"/>
              <a:ext cx="621369" cy="400923"/>
            </a:xfrm>
            <a:prstGeom prst="foldedCorner">
              <a:avLst/>
            </a:prstGeom>
            <a:solidFill>
              <a:srgbClr val="66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2" name="テキスト ボックス 141"/>
            <p:cNvSpPr txBox="1"/>
            <p:nvPr/>
          </p:nvSpPr>
          <p:spPr>
            <a:xfrm>
              <a:off x="4097550" y="2118828"/>
              <a:ext cx="812830" cy="523220"/>
            </a:xfrm>
            <a:prstGeom prst="rect">
              <a:avLst/>
            </a:prstGeom>
            <a:noFill/>
          </p:spPr>
          <p:txBody>
            <a:bodyPr wrap="square" rtlCol="0">
              <a:spAutoFit/>
            </a:bodyPr>
            <a:lstStyle/>
            <a:p>
              <a:r>
                <a:rPr lang="ja-JP" altLang="en-US" sz="1400" dirty="0"/>
                <a:t>子供</a:t>
              </a:r>
              <a:r>
                <a:rPr lang="ja-JP" altLang="en-US" sz="1400" dirty="0" smtClean="0"/>
                <a:t>の学ぶ姿</a:t>
              </a:r>
              <a:endParaRPr kumimoji="1" lang="ja-JP" altLang="en-US" sz="1400" dirty="0"/>
            </a:p>
          </p:txBody>
        </p:sp>
      </p:grpSp>
      <p:grpSp>
        <p:nvGrpSpPr>
          <p:cNvPr id="143" name="グループ化 142"/>
          <p:cNvGrpSpPr/>
          <p:nvPr/>
        </p:nvGrpSpPr>
        <p:grpSpPr>
          <a:xfrm>
            <a:off x="5573397" y="2312297"/>
            <a:ext cx="856119" cy="523220"/>
            <a:chOff x="4063884" y="2135134"/>
            <a:chExt cx="856119" cy="523220"/>
          </a:xfrm>
        </p:grpSpPr>
        <p:sp>
          <p:nvSpPr>
            <p:cNvPr id="144" name="メモ 143"/>
            <p:cNvSpPr/>
            <p:nvPr/>
          </p:nvSpPr>
          <p:spPr>
            <a:xfrm>
              <a:off x="4140599" y="2194594"/>
              <a:ext cx="621369" cy="400923"/>
            </a:xfrm>
            <a:prstGeom prst="foldedCorner">
              <a:avLst/>
            </a:prstGeom>
            <a:solidFill>
              <a:srgbClr val="FF99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 name="テキスト ボックス 144"/>
            <p:cNvSpPr txBox="1"/>
            <p:nvPr/>
          </p:nvSpPr>
          <p:spPr>
            <a:xfrm>
              <a:off x="4063884" y="2135134"/>
              <a:ext cx="856119" cy="523220"/>
            </a:xfrm>
            <a:prstGeom prst="rect">
              <a:avLst/>
            </a:prstGeom>
            <a:noFill/>
          </p:spPr>
          <p:txBody>
            <a:bodyPr wrap="square" rtlCol="0">
              <a:spAutoFit/>
            </a:bodyPr>
            <a:lstStyle/>
            <a:p>
              <a:r>
                <a:rPr lang="ja-JP" altLang="en-US" sz="1400" dirty="0" smtClean="0"/>
                <a:t>教師の手立て</a:t>
              </a:r>
              <a:endParaRPr kumimoji="1" lang="ja-JP" altLang="en-US" sz="1400" dirty="0"/>
            </a:p>
          </p:txBody>
        </p:sp>
      </p:grpSp>
      <p:grpSp>
        <p:nvGrpSpPr>
          <p:cNvPr id="146" name="グループ化 145"/>
          <p:cNvGrpSpPr/>
          <p:nvPr/>
        </p:nvGrpSpPr>
        <p:grpSpPr>
          <a:xfrm>
            <a:off x="5669484" y="3191661"/>
            <a:ext cx="856119" cy="523220"/>
            <a:chOff x="4104843" y="2127245"/>
            <a:chExt cx="856119" cy="523220"/>
          </a:xfrm>
        </p:grpSpPr>
        <p:sp>
          <p:nvSpPr>
            <p:cNvPr id="147" name="メモ 146"/>
            <p:cNvSpPr/>
            <p:nvPr/>
          </p:nvSpPr>
          <p:spPr>
            <a:xfrm>
              <a:off x="4140599" y="2194594"/>
              <a:ext cx="621369" cy="400923"/>
            </a:xfrm>
            <a:prstGeom prst="foldedCorner">
              <a:avLst/>
            </a:prstGeom>
            <a:solidFill>
              <a:srgbClr val="FF99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 name="テキスト ボックス 147"/>
            <p:cNvSpPr txBox="1"/>
            <p:nvPr/>
          </p:nvSpPr>
          <p:spPr>
            <a:xfrm>
              <a:off x="4104843" y="2127245"/>
              <a:ext cx="856119" cy="523220"/>
            </a:xfrm>
            <a:prstGeom prst="rect">
              <a:avLst/>
            </a:prstGeom>
            <a:noFill/>
          </p:spPr>
          <p:txBody>
            <a:bodyPr wrap="square" rtlCol="0">
              <a:spAutoFit/>
            </a:bodyPr>
            <a:lstStyle/>
            <a:p>
              <a:r>
                <a:rPr lang="ja-JP" altLang="en-US" sz="1400" dirty="0" smtClean="0"/>
                <a:t>教師の手立て</a:t>
              </a:r>
              <a:endParaRPr kumimoji="1" lang="ja-JP" altLang="en-US" sz="1400" dirty="0"/>
            </a:p>
          </p:txBody>
        </p:sp>
      </p:grpSp>
      <p:grpSp>
        <p:nvGrpSpPr>
          <p:cNvPr id="149" name="グループ化 148"/>
          <p:cNvGrpSpPr/>
          <p:nvPr/>
        </p:nvGrpSpPr>
        <p:grpSpPr>
          <a:xfrm>
            <a:off x="6123855" y="2193362"/>
            <a:ext cx="856119" cy="523220"/>
            <a:chOff x="4090865" y="2119051"/>
            <a:chExt cx="856119" cy="523220"/>
          </a:xfrm>
        </p:grpSpPr>
        <p:sp>
          <p:nvSpPr>
            <p:cNvPr id="150" name="メモ 149"/>
            <p:cNvSpPr/>
            <p:nvPr/>
          </p:nvSpPr>
          <p:spPr>
            <a:xfrm>
              <a:off x="4140599" y="2194594"/>
              <a:ext cx="621369" cy="400923"/>
            </a:xfrm>
            <a:prstGeom prst="foldedCorner">
              <a:avLst/>
            </a:prstGeom>
            <a:solidFill>
              <a:srgbClr val="FF99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1" name="テキスト ボックス 150"/>
            <p:cNvSpPr txBox="1"/>
            <p:nvPr/>
          </p:nvSpPr>
          <p:spPr>
            <a:xfrm>
              <a:off x="4090865" y="2119051"/>
              <a:ext cx="856119" cy="523220"/>
            </a:xfrm>
            <a:prstGeom prst="rect">
              <a:avLst/>
            </a:prstGeom>
            <a:noFill/>
          </p:spPr>
          <p:txBody>
            <a:bodyPr wrap="square" rtlCol="0">
              <a:spAutoFit/>
            </a:bodyPr>
            <a:lstStyle/>
            <a:p>
              <a:r>
                <a:rPr lang="ja-JP" altLang="en-US" sz="1400" dirty="0" smtClean="0"/>
                <a:t>教師の手立て</a:t>
              </a:r>
              <a:endParaRPr kumimoji="1" lang="ja-JP" altLang="en-US" sz="1400" dirty="0"/>
            </a:p>
          </p:txBody>
        </p:sp>
      </p:grpSp>
      <p:grpSp>
        <p:nvGrpSpPr>
          <p:cNvPr id="152" name="グループ化 151"/>
          <p:cNvGrpSpPr/>
          <p:nvPr/>
        </p:nvGrpSpPr>
        <p:grpSpPr>
          <a:xfrm>
            <a:off x="5685458" y="4038703"/>
            <a:ext cx="856119" cy="523220"/>
            <a:chOff x="4096714" y="2140405"/>
            <a:chExt cx="856119" cy="523220"/>
          </a:xfrm>
        </p:grpSpPr>
        <p:sp>
          <p:nvSpPr>
            <p:cNvPr id="153" name="メモ 152"/>
            <p:cNvSpPr/>
            <p:nvPr/>
          </p:nvSpPr>
          <p:spPr>
            <a:xfrm>
              <a:off x="4140599" y="2194594"/>
              <a:ext cx="621369" cy="400923"/>
            </a:xfrm>
            <a:prstGeom prst="foldedCorner">
              <a:avLst/>
            </a:prstGeom>
            <a:solidFill>
              <a:srgbClr val="FF99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4" name="テキスト ボックス 153"/>
            <p:cNvSpPr txBox="1"/>
            <p:nvPr/>
          </p:nvSpPr>
          <p:spPr>
            <a:xfrm>
              <a:off x="4096714" y="2140405"/>
              <a:ext cx="856119" cy="523220"/>
            </a:xfrm>
            <a:prstGeom prst="rect">
              <a:avLst/>
            </a:prstGeom>
            <a:noFill/>
          </p:spPr>
          <p:txBody>
            <a:bodyPr wrap="square" rtlCol="0">
              <a:spAutoFit/>
            </a:bodyPr>
            <a:lstStyle/>
            <a:p>
              <a:r>
                <a:rPr lang="ja-JP" altLang="en-US" sz="1400" dirty="0" smtClean="0"/>
                <a:t>教師の手立て</a:t>
              </a:r>
              <a:endParaRPr kumimoji="1" lang="ja-JP" altLang="en-US" sz="1400" dirty="0"/>
            </a:p>
          </p:txBody>
        </p:sp>
      </p:grpSp>
      <p:grpSp>
        <p:nvGrpSpPr>
          <p:cNvPr id="155" name="グループ化 154"/>
          <p:cNvGrpSpPr/>
          <p:nvPr/>
        </p:nvGrpSpPr>
        <p:grpSpPr>
          <a:xfrm>
            <a:off x="6365048" y="4440596"/>
            <a:ext cx="856119" cy="523220"/>
            <a:chOff x="4081231" y="2134307"/>
            <a:chExt cx="856119" cy="523220"/>
          </a:xfrm>
        </p:grpSpPr>
        <p:sp>
          <p:nvSpPr>
            <p:cNvPr id="156" name="メモ 155"/>
            <p:cNvSpPr/>
            <p:nvPr/>
          </p:nvSpPr>
          <p:spPr>
            <a:xfrm>
              <a:off x="4140599" y="2194594"/>
              <a:ext cx="621369" cy="400923"/>
            </a:xfrm>
            <a:prstGeom prst="foldedCorner">
              <a:avLst/>
            </a:prstGeom>
            <a:solidFill>
              <a:srgbClr val="FF99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7" name="テキスト ボックス 156"/>
            <p:cNvSpPr txBox="1"/>
            <p:nvPr/>
          </p:nvSpPr>
          <p:spPr>
            <a:xfrm>
              <a:off x="4081231" y="2134307"/>
              <a:ext cx="856119" cy="523220"/>
            </a:xfrm>
            <a:prstGeom prst="rect">
              <a:avLst/>
            </a:prstGeom>
            <a:noFill/>
          </p:spPr>
          <p:txBody>
            <a:bodyPr wrap="square" rtlCol="0">
              <a:spAutoFit/>
            </a:bodyPr>
            <a:lstStyle/>
            <a:p>
              <a:r>
                <a:rPr lang="ja-JP" altLang="en-US" sz="1400" dirty="0" smtClean="0"/>
                <a:t>教師の手立て</a:t>
              </a:r>
              <a:endParaRPr kumimoji="1" lang="ja-JP" altLang="en-US" sz="1400" dirty="0"/>
            </a:p>
          </p:txBody>
        </p:sp>
      </p:grpSp>
      <p:grpSp>
        <p:nvGrpSpPr>
          <p:cNvPr id="158" name="グループ化 157"/>
          <p:cNvGrpSpPr/>
          <p:nvPr/>
        </p:nvGrpSpPr>
        <p:grpSpPr>
          <a:xfrm>
            <a:off x="6084460" y="3353449"/>
            <a:ext cx="856119" cy="523220"/>
            <a:chOff x="4088852" y="2136259"/>
            <a:chExt cx="856119" cy="523220"/>
          </a:xfrm>
        </p:grpSpPr>
        <p:sp>
          <p:nvSpPr>
            <p:cNvPr id="159" name="メモ 158"/>
            <p:cNvSpPr/>
            <p:nvPr/>
          </p:nvSpPr>
          <p:spPr>
            <a:xfrm>
              <a:off x="4140599" y="2194594"/>
              <a:ext cx="621369" cy="400923"/>
            </a:xfrm>
            <a:prstGeom prst="foldedCorner">
              <a:avLst/>
            </a:prstGeom>
            <a:solidFill>
              <a:srgbClr val="FF99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0" name="テキスト ボックス 159"/>
            <p:cNvSpPr txBox="1"/>
            <p:nvPr/>
          </p:nvSpPr>
          <p:spPr>
            <a:xfrm>
              <a:off x="4088852" y="2136259"/>
              <a:ext cx="856119" cy="523220"/>
            </a:xfrm>
            <a:prstGeom prst="rect">
              <a:avLst/>
            </a:prstGeom>
            <a:noFill/>
          </p:spPr>
          <p:txBody>
            <a:bodyPr wrap="square" rtlCol="0">
              <a:spAutoFit/>
            </a:bodyPr>
            <a:lstStyle/>
            <a:p>
              <a:r>
                <a:rPr lang="ja-JP" altLang="en-US" sz="1400" dirty="0" smtClean="0"/>
                <a:t>教師の手立て</a:t>
              </a:r>
              <a:endParaRPr kumimoji="1" lang="ja-JP" altLang="en-US" sz="1400" dirty="0"/>
            </a:p>
          </p:txBody>
        </p:sp>
      </p:grpSp>
      <p:grpSp>
        <p:nvGrpSpPr>
          <p:cNvPr id="161" name="グループ化 160"/>
          <p:cNvGrpSpPr/>
          <p:nvPr/>
        </p:nvGrpSpPr>
        <p:grpSpPr>
          <a:xfrm>
            <a:off x="3939783" y="2312297"/>
            <a:ext cx="812830" cy="523220"/>
            <a:chOff x="4088825" y="2135165"/>
            <a:chExt cx="812830" cy="523220"/>
          </a:xfrm>
        </p:grpSpPr>
        <p:sp>
          <p:nvSpPr>
            <p:cNvPr id="162" name="メモ 161"/>
            <p:cNvSpPr/>
            <p:nvPr/>
          </p:nvSpPr>
          <p:spPr>
            <a:xfrm>
              <a:off x="4140599" y="2194594"/>
              <a:ext cx="621369" cy="400923"/>
            </a:xfrm>
            <a:prstGeom prst="foldedCorner">
              <a:avLst/>
            </a:prstGeom>
            <a:solidFill>
              <a:srgbClr val="66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3" name="テキスト ボックス 162"/>
            <p:cNvSpPr txBox="1"/>
            <p:nvPr/>
          </p:nvSpPr>
          <p:spPr>
            <a:xfrm>
              <a:off x="4088825" y="2135165"/>
              <a:ext cx="812830" cy="523220"/>
            </a:xfrm>
            <a:prstGeom prst="rect">
              <a:avLst/>
            </a:prstGeom>
            <a:noFill/>
          </p:spPr>
          <p:txBody>
            <a:bodyPr wrap="square" rtlCol="0">
              <a:spAutoFit/>
            </a:bodyPr>
            <a:lstStyle/>
            <a:p>
              <a:r>
                <a:rPr lang="ja-JP" altLang="en-US" sz="1400" dirty="0"/>
                <a:t>子供</a:t>
              </a:r>
              <a:r>
                <a:rPr lang="ja-JP" altLang="en-US" sz="1400" dirty="0" smtClean="0"/>
                <a:t>の学ぶ姿</a:t>
              </a:r>
              <a:endParaRPr kumimoji="1" lang="ja-JP" altLang="en-US" sz="1400" dirty="0"/>
            </a:p>
          </p:txBody>
        </p:sp>
      </p:grpSp>
      <p:grpSp>
        <p:nvGrpSpPr>
          <p:cNvPr id="164" name="グループ化 163"/>
          <p:cNvGrpSpPr/>
          <p:nvPr/>
        </p:nvGrpSpPr>
        <p:grpSpPr>
          <a:xfrm>
            <a:off x="4007814" y="3111133"/>
            <a:ext cx="812830" cy="523220"/>
            <a:chOff x="4113164" y="2136391"/>
            <a:chExt cx="812830" cy="523220"/>
          </a:xfrm>
        </p:grpSpPr>
        <p:sp>
          <p:nvSpPr>
            <p:cNvPr id="165" name="メモ 164"/>
            <p:cNvSpPr/>
            <p:nvPr/>
          </p:nvSpPr>
          <p:spPr>
            <a:xfrm>
              <a:off x="4140599" y="2194594"/>
              <a:ext cx="621369" cy="400923"/>
            </a:xfrm>
            <a:prstGeom prst="foldedCorner">
              <a:avLst/>
            </a:prstGeom>
            <a:solidFill>
              <a:srgbClr val="66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6" name="テキスト ボックス 165"/>
            <p:cNvSpPr txBox="1"/>
            <p:nvPr/>
          </p:nvSpPr>
          <p:spPr>
            <a:xfrm>
              <a:off x="4113164" y="2136391"/>
              <a:ext cx="812830" cy="523220"/>
            </a:xfrm>
            <a:prstGeom prst="rect">
              <a:avLst/>
            </a:prstGeom>
            <a:noFill/>
          </p:spPr>
          <p:txBody>
            <a:bodyPr wrap="square" rtlCol="0">
              <a:spAutoFit/>
            </a:bodyPr>
            <a:lstStyle/>
            <a:p>
              <a:r>
                <a:rPr lang="ja-JP" altLang="en-US" sz="1400" dirty="0"/>
                <a:t>子供</a:t>
              </a:r>
              <a:r>
                <a:rPr lang="ja-JP" altLang="en-US" sz="1400" dirty="0" smtClean="0"/>
                <a:t>の学ぶ姿</a:t>
              </a:r>
              <a:endParaRPr kumimoji="1" lang="ja-JP" altLang="en-US" sz="1400" dirty="0"/>
            </a:p>
          </p:txBody>
        </p:sp>
      </p:grpSp>
      <p:grpSp>
        <p:nvGrpSpPr>
          <p:cNvPr id="167" name="グループ化 166"/>
          <p:cNvGrpSpPr/>
          <p:nvPr/>
        </p:nvGrpSpPr>
        <p:grpSpPr>
          <a:xfrm>
            <a:off x="4507183" y="3269629"/>
            <a:ext cx="812830" cy="523220"/>
            <a:chOff x="4098131" y="2144048"/>
            <a:chExt cx="812830" cy="523220"/>
          </a:xfrm>
        </p:grpSpPr>
        <p:sp>
          <p:nvSpPr>
            <p:cNvPr id="168" name="メモ 167"/>
            <p:cNvSpPr/>
            <p:nvPr/>
          </p:nvSpPr>
          <p:spPr>
            <a:xfrm>
              <a:off x="4140599" y="2194594"/>
              <a:ext cx="621369" cy="400923"/>
            </a:xfrm>
            <a:prstGeom prst="foldedCorner">
              <a:avLst/>
            </a:prstGeom>
            <a:solidFill>
              <a:srgbClr val="66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9" name="テキスト ボックス 168"/>
            <p:cNvSpPr txBox="1"/>
            <p:nvPr/>
          </p:nvSpPr>
          <p:spPr>
            <a:xfrm>
              <a:off x="4098131" y="2144048"/>
              <a:ext cx="812830" cy="523220"/>
            </a:xfrm>
            <a:prstGeom prst="rect">
              <a:avLst/>
            </a:prstGeom>
            <a:noFill/>
          </p:spPr>
          <p:txBody>
            <a:bodyPr wrap="square" rtlCol="0">
              <a:spAutoFit/>
            </a:bodyPr>
            <a:lstStyle/>
            <a:p>
              <a:r>
                <a:rPr lang="ja-JP" altLang="en-US" sz="1400" dirty="0"/>
                <a:t>子供</a:t>
              </a:r>
              <a:r>
                <a:rPr lang="ja-JP" altLang="en-US" sz="1400" dirty="0" smtClean="0"/>
                <a:t>の学ぶ姿</a:t>
              </a:r>
              <a:endParaRPr kumimoji="1" lang="ja-JP" altLang="en-US" sz="1400" dirty="0"/>
            </a:p>
          </p:txBody>
        </p:sp>
      </p:grpSp>
      <p:grpSp>
        <p:nvGrpSpPr>
          <p:cNvPr id="170" name="グループ化 169"/>
          <p:cNvGrpSpPr/>
          <p:nvPr/>
        </p:nvGrpSpPr>
        <p:grpSpPr>
          <a:xfrm>
            <a:off x="3999080" y="3335852"/>
            <a:ext cx="812830" cy="523220"/>
            <a:chOff x="4081451" y="2136008"/>
            <a:chExt cx="812830" cy="523220"/>
          </a:xfrm>
        </p:grpSpPr>
        <p:sp>
          <p:nvSpPr>
            <p:cNvPr id="171" name="メモ 170"/>
            <p:cNvSpPr/>
            <p:nvPr/>
          </p:nvSpPr>
          <p:spPr>
            <a:xfrm>
              <a:off x="4140599" y="2194594"/>
              <a:ext cx="621369" cy="400923"/>
            </a:xfrm>
            <a:prstGeom prst="foldedCorner">
              <a:avLst/>
            </a:prstGeom>
            <a:solidFill>
              <a:srgbClr val="66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2" name="テキスト ボックス 171"/>
            <p:cNvSpPr txBox="1"/>
            <p:nvPr/>
          </p:nvSpPr>
          <p:spPr>
            <a:xfrm>
              <a:off x="4081451" y="2136008"/>
              <a:ext cx="812830" cy="523220"/>
            </a:xfrm>
            <a:prstGeom prst="rect">
              <a:avLst/>
            </a:prstGeom>
            <a:noFill/>
          </p:spPr>
          <p:txBody>
            <a:bodyPr wrap="square" rtlCol="0">
              <a:spAutoFit/>
            </a:bodyPr>
            <a:lstStyle/>
            <a:p>
              <a:r>
                <a:rPr lang="ja-JP" altLang="en-US" sz="1400" dirty="0"/>
                <a:t>子供</a:t>
              </a:r>
              <a:r>
                <a:rPr lang="ja-JP" altLang="en-US" sz="1400" dirty="0" smtClean="0"/>
                <a:t>の学ぶ姿</a:t>
              </a:r>
              <a:endParaRPr kumimoji="1" lang="ja-JP" altLang="en-US" sz="1400" dirty="0"/>
            </a:p>
          </p:txBody>
        </p:sp>
      </p:grpSp>
      <p:grpSp>
        <p:nvGrpSpPr>
          <p:cNvPr id="173" name="グループ化 172"/>
          <p:cNvGrpSpPr/>
          <p:nvPr/>
        </p:nvGrpSpPr>
        <p:grpSpPr>
          <a:xfrm>
            <a:off x="4050640" y="4112721"/>
            <a:ext cx="812830" cy="523220"/>
            <a:chOff x="4099189" y="2117711"/>
            <a:chExt cx="812830" cy="523220"/>
          </a:xfrm>
        </p:grpSpPr>
        <p:sp>
          <p:nvSpPr>
            <p:cNvPr id="174" name="メモ 173"/>
            <p:cNvSpPr/>
            <p:nvPr/>
          </p:nvSpPr>
          <p:spPr>
            <a:xfrm>
              <a:off x="4140599" y="2194594"/>
              <a:ext cx="621369" cy="400923"/>
            </a:xfrm>
            <a:prstGeom prst="foldedCorner">
              <a:avLst/>
            </a:prstGeom>
            <a:solidFill>
              <a:srgbClr val="66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5" name="テキスト ボックス 174"/>
            <p:cNvSpPr txBox="1"/>
            <p:nvPr/>
          </p:nvSpPr>
          <p:spPr>
            <a:xfrm>
              <a:off x="4099189" y="2117711"/>
              <a:ext cx="812830" cy="523220"/>
            </a:xfrm>
            <a:prstGeom prst="rect">
              <a:avLst/>
            </a:prstGeom>
            <a:noFill/>
          </p:spPr>
          <p:txBody>
            <a:bodyPr wrap="square" rtlCol="0">
              <a:spAutoFit/>
            </a:bodyPr>
            <a:lstStyle/>
            <a:p>
              <a:r>
                <a:rPr lang="ja-JP" altLang="en-US" sz="1400" dirty="0"/>
                <a:t>子供</a:t>
              </a:r>
              <a:r>
                <a:rPr lang="ja-JP" altLang="en-US" sz="1400" dirty="0" smtClean="0"/>
                <a:t>の学ぶ姿</a:t>
              </a:r>
              <a:endParaRPr kumimoji="1" lang="ja-JP" altLang="en-US" sz="1400" dirty="0"/>
            </a:p>
          </p:txBody>
        </p:sp>
      </p:grpSp>
      <p:grpSp>
        <p:nvGrpSpPr>
          <p:cNvPr id="176" name="グループ化 175"/>
          <p:cNvGrpSpPr/>
          <p:nvPr/>
        </p:nvGrpSpPr>
        <p:grpSpPr>
          <a:xfrm>
            <a:off x="4461082" y="4281017"/>
            <a:ext cx="812830" cy="523220"/>
            <a:chOff x="4097298" y="2135882"/>
            <a:chExt cx="812830" cy="523220"/>
          </a:xfrm>
        </p:grpSpPr>
        <p:sp>
          <p:nvSpPr>
            <p:cNvPr id="177" name="メモ 176"/>
            <p:cNvSpPr/>
            <p:nvPr/>
          </p:nvSpPr>
          <p:spPr>
            <a:xfrm>
              <a:off x="4140599" y="2194594"/>
              <a:ext cx="621369" cy="400923"/>
            </a:xfrm>
            <a:prstGeom prst="foldedCorner">
              <a:avLst/>
            </a:prstGeom>
            <a:solidFill>
              <a:srgbClr val="66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8" name="テキスト ボックス 177"/>
            <p:cNvSpPr txBox="1"/>
            <p:nvPr/>
          </p:nvSpPr>
          <p:spPr>
            <a:xfrm>
              <a:off x="4097298" y="2135882"/>
              <a:ext cx="812830" cy="523220"/>
            </a:xfrm>
            <a:prstGeom prst="rect">
              <a:avLst/>
            </a:prstGeom>
            <a:noFill/>
          </p:spPr>
          <p:txBody>
            <a:bodyPr wrap="square" rtlCol="0">
              <a:spAutoFit/>
            </a:bodyPr>
            <a:lstStyle/>
            <a:p>
              <a:r>
                <a:rPr lang="ja-JP" altLang="en-US" sz="1400" dirty="0"/>
                <a:t>子供</a:t>
              </a:r>
              <a:r>
                <a:rPr lang="ja-JP" altLang="en-US" sz="1400" dirty="0" smtClean="0"/>
                <a:t>の学ぶ姿</a:t>
              </a:r>
              <a:endParaRPr kumimoji="1" lang="ja-JP" altLang="en-US" sz="1400" dirty="0"/>
            </a:p>
          </p:txBody>
        </p:sp>
      </p:grpSp>
    </p:spTree>
    <p:extLst>
      <p:ext uri="{BB962C8B-B14F-4D97-AF65-F5344CB8AC3E}">
        <p14:creationId xmlns:p14="http://schemas.microsoft.com/office/powerpoint/2010/main" val="2559829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四角形: 角を丸くする 16"/>
          <p:cNvSpPr/>
          <p:nvPr/>
        </p:nvSpPr>
        <p:spPr>
          <a:xfrm>
            <a:off x="8356477" y="144966"/>
            <a:ext cx="540000" cy="360000"/>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９</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86" name="テキスト ボックス 85"/>
          <p:cNvSpPr txBox="1"/>
          <p:nvPr/>
        </p:nvSpPr>
        <p:spPr>
          <a:xfrm>
            <a:off x="385512" y="1836130"/>
            <a:ext cx="8319409" cy="1077218"/>
          </a:xfrm>
          <a:prstGeom prst="rect">
            <a:avLst/>
          </a:prstGeom>
          <a:noFill/>
        </p:spPr>
        <p:txBody>
          <a:bodyPr wrap="square" rtlCol="0">
            <a:spAutoFit/>
          </a:bodyPr>
          <a:lstStyle/>
          <a:p>
            <a:r>
              <a:rPr lang="ja-JP" altLang="en-US" sz="3200" dirty="0">
                <a:latin typeface="Meiryo UI" panose="020B0604030504040204" pitchFamily="50" charset="-128"/>
                <a:ea typeface="Meiryo UI" panose="020B0604030504040204" pitchFamily="50" charset="-128"/>
                <a:cs typeface="Meiryo UI" panose="020B0604030504040204" pitchFamily="50" charset="-128"/>
              </a:rPr>
              <a:t>本日</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の演習を参考に、各自が</a:t>
            </a:r>
            <a:r>
              <a:rPr lang="en-US" altLang="ja-JP" sz="3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3200" dirty="0" smtClean="0">
                <a:latin typeface="Meiryo UI" panose="020B0604030504040204" pitchFamily="50" charset="-128"/>
                <a:ea typeface="Meiryo UI" panose="020B0604030504040204" pitchFamily="50" charset="-128"/>
                <a:cs typeface="Meiryo UI" panose="020B0604030504040204" pitchFamily="50" charset="-128"/>
              </a:rPr>
              <a:t>明日</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からできること</a:t>
            </a:r>
            <a:r>
              <a:rPr lang="en-US" altLang="ja-JP" sz="3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を考えましょう</a:t>
            </a:r>
            <a:endParaRPr kumimoji="1"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正方形/長方形 89"/>
          <p:cNvSpPr/>
          <p:nvPr/>
        </p:nvSpPr>
        <p:spPr>
          <a:xfrm>
            <a:off x="256477" y="970155"/>
            <a:ext cx="8640000" cy="5633297"/>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楕円 7"/>
          <p:cNvSpPr/>
          <p:nvPr/>
        </p:nvSpPr>
        <p:spPr>
          <a:xfrm>
            <a:off x="398948" y="144966"/>
            <a:ext cx="1620000" cy="162000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92" name="テキスト ボックス 91"/>
          <p:cNvSpPr txBox="1"/>
          <p:nvPr/>
        </p:nvSpPr>
        <p:spPr>
          <a:xfrm>
            <a:off x="757542" y="708545"/>
            <a:ext cx="902812" cy="523220"/>
          </a:xfrm>
          <a:prstGeom prst="rect">
            <a:avLst/>
          </a:prstGeom>
          <a:noFill/>
        </p:spPr>
        <p:txBody>
          <a:bodyPr wrap="none" rtlCol="0">
            <a:spAutoFit/>
          </a:bodyPr>
          <a:lstStyle/>
          <a:p>
            <a:pPr algn="ctr"/>
            <a:r>
              <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省察</a:t>
            </a:r>
            <a:endParaRPr lang="en-US" altLang="ja-JP"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正方形/長方形 153"/>
          <p:cNvSpPr/>
          <p:nvPr/>
        </p:nvSpPr>
        <p:spPr>
          <a:xfrm>
            <a:off x="544453" y="2984512"/>
            <a:ext cx="4752894" cy="333837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55" name="テキスト ボックス 154"/>
          <p:cNvSpPr txBox="1"/>
          <p:nvPr/>
        </p:nvSpPr>
        <p:spPr>
          <a:xfrm>
            <a:off x="2126613" y="3052754"/>
            <a:ext cx="1588574" cy="369332"/>
          </a:xfrm>
          <a:prstGeom prst="rect">
            <a:avLst/>
          </a:prstGeom>
          <a:noFill/>
        </p:spPr>
        <p:txBody>
          <a:bodyPr wrap="square" rtlCol="0">
            <a:spAutoFit/>
          </a:bodyPr>
          <a:lstStyle/>
          <a:p>
            <a:r>
              <a:rPr kumimoji="1" lang="ja-JP" altLang="en-US" b="1" dirty="0" smtClean="0">
                <a:solidFill>
                  <a:srgbClr val="FF0000"/>
                </a:solidFill>
              </a:rPr>
              <a:t>教師の手立て</a:t>
            </a:r>
            <a:endParaRPr kumimoji="1" lang="en-US" altLang="ja-JP" b="1" dirty="0" smtClean="0">
              <a:solidFill>
                <a:srgbClr val="FF0000"/>
              </a:solidFill>
            </a:endParaRPr>
          </a:p>
        </p:txBody>
      </p:sp>
      <p:sp>
        <p:nvSpPr>
          <p:cNvPr id="156" name="テキスト ボックス 155"/>
          <p:cNvSpPr txBox="1"/>
          <p:nvPr/>
        </p:nvSpPr>
        <p:spPr>
          <a:xfrm>
            <a:off x="397408" y="3039617"/>
            <a:ext cx="1729205" cy="369332"/>
          </a:xfrm>
          <a:prstGeom prst="rect">
            <a:avLst/>
          </a:prstGeom>
          <a:noFill/>
        </p:spPr>
        <p:txBody>
          <a:bodyPr wrap="square" rtlCol="0">
            <a:spAutoFit/>
          </a:bodyPr>
          <a:lstStyle/>
          <a:p>
            <a:pPr algn="ctr"/>
            <a:r>
              <a:rPr kumimoji="1" lang="ja-JP" altLang="en-US" b="1" dirty="0" smtClean="0">
                <a:solidFill>
                  <a:srgbClr val="FF0000"/>
                </a:solidFill>
              </a:rPr>
              <a:t>子供の学ぶ姿</a:t>
            </a:r>
            <a:endParaRPr kumimoji="1" lang="en-US" altLang="ja-JP" b="1" dirty="0" smtClean="0">
              <a:solidFill>
                <a:srgbClr val="FF0000"/>
              </a:solidFill>
            </a:endParaRPr>
          </a:p>
        </p:txBody>
      </p:sp>
      <p:cxnSp>
        <p:nvCxnSpPr>
          <p:cNvPr id="157" name="直線コネクタ 156"/>
          <p:cNvCxnSpPr/>
          <p:nvPr/>
        </p:nvCxnSpPr>
        <p:spPr>
          <a:xfrm>
            <a:off x="3975139" y="3184734"/>
            <a:ext cx="0" cy="3038462"/>
          </a:xfrm>
          <a:prstGeom prst="line">
            <a:avLst/>
          </a:prstGeom>
        </p:spPr>
        <p:style>
          <a:lnRef idx="1">
            <a:schemeClr val="dk1"/>
          </a:lnRef>
          <a:fillRef idx="0">
            <a:schemeClr val="dk1"/>
          </a:fillRef>
          <a:effectRef idx="0">
            <a:schemeClr val="dk1"/>
          </a:effectRef>
          <a:fontRef idx="minor">
            <a:schemeClr val="tx1"/>
          </a:fontRef>
        </p:style>
      </p:cxnSp>
      <p:sp>
        <p:nvSpPr>
          <p:cNvPr id="158" name="角丸四角形 157"/>
          <p:cNvSpPr/>
          <p:nvPr/>
        </p:nvSpPr>
        <p:spPr>
          <a:xfrm>
            <a:off x="646066" y="3529696"/>
            <a:ext cx="1239129" cy="716536"/>
          </a:xfrm>
          <a:prstGeom prst="roundRect">
            <a:avLst/>
          </a:prstGeom>
          <a:noFill/>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59" name="角丸四角形 158"/>
          <p:cNvSpPr/>
          <p:nvPr/>
        </p:nvSpPr>
        <p:spPr>
          <a:xfrm>
            <a:off x="646066" y="5373889"/>
            <a:ext cx="1239129" cy="716536"/>
          </a:xfrm>
          <a:prstGeom prst="roundRect">
            <a:avLst/>
          </a:prstGeom>
          <a:noFill/>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60" name="角丸四角形 159"/>
          <p:cNvSpPr/>
          <p:nvPr/>
        </p:nvSpPr>
        <p:spPr>
          <a:xfrm>
            <a:off x="646067" y="4446463"/>
            <a:ext cx="1239129" cy="716536"/>
          </a:xfrm>
          <a:prstGeom prst="roundRect">
            <a:avLst/>
          </a:prstGeom>
          <a:noFill/>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61" name="角丸四角形 160"/>
          <p:cNvSpPr/>
          <p:nvPr/>
        </p:nvSpPr>
        <p:spPr>
          <a:xfrm>
            <a:off x="2231534" y="3527329"/>
            <a:ext cx="1239129" cy="697966"/>
          </a:xfrm>
          <a:prstGeom prst="roundRect">
            <a:avLst/>
          </a:prstGeom>
          <a:noFill/>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62" name="角丸四角形 161"/>
          <p:cNvSpPr/>
          <p:nvPr/>
        </p:nvSpPr>
        <p:spPr>
          <a:xfrm>
            <a:off x="2205464" y="5269920"/>
            <a:ext cx="873826" cy="599470"/>
          </a:xfrm>
          <a:prstGeom prst="roundRect">
            <a:avLst/>
          </a:prstGeom>
          <a:noFill/>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63" name="角丸四角形 162"/>
          <p:cNvSpPr/>
          <p:nvPr/>
        </p:nvSpPr>
        <p:spPr>
          <a:xfrm>
            <a:off x="2231534" y="4446463"/>
            <a:ext cx="1239129" cy="716536"/>
          </a:xfrm>
          <a:prstGeom prst="roundRect">
            <a:avLst/>
          </a:prstGeom>
          <a:noFill/>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64" name="角丸四角形 163"/>
          <p:cNvSpPr/>
          <p:nvPr/>
        </p:nvSpPr>
        <p:spPr>
          <a:xfrm>
            <a:off x="2940438" y="5710787"/>
            <a:ext cx="873826" cy="581374"/>
          </a:xfrm>
          <a:prstGeom prst="roundRect">
            <a:avLst/>
          </a:prstGeom>
          <a:noFill/>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cxnSp>
        <p:nvCxnSpPr>
          <p:cNvPr id="165" name="直線コネクタ 164"/>
          <p:cNvCxnSpPr>
            <a:stCxn id="158" idx="3"/>
            <a:endCxn id="161" idx="1"/>
          </p:cNvCxnSpPr>
          <p:nvPr/>
        </p:nvCxnSpPr>
        <p:spPr>
          <a:xfrm flipV="1">
            <a:off x="1885195" y="3876312"/>
            <a:ext cx="346339" cy="11652"/>
          </a:xfrm>
          <a:prstGeom prst="line">
            <a:avLst/>
          </a:prstGeom>
          <a:ln w="25400"/>
        </p:spPr>
        <p:style>
          <a:lnRef idx="1">
            <a:schemeClr val="dk1"/>
          </a:lnRef>
          <a:fillRef idx="0">
            <a:schemeClr val="dk1"/>
          </a:fillRef>
          <a:effectRef idx="0">
            <a:schemeClr val="dk1"/>
          </a:effectRef>
          <a:fontRef idx="minor">
            <a:schemeClr val="tx1"/>
          </a:fontRef>
        </p:style>
      </p:cxnSp>
      <p:cxnSp>
        <p:nvCxnSpPr>
          <p:cNvPr id="166" name="直線コネクタ 165"/>
          <p:cNvCxnSpPr>
            <a:endCxn id="163" idx="1"/>
          </p:cNvCxnSpPr>
          <p:nvPr/>
        </p:nvCxnSpPr>
        <p:spPr>
          <a:xfrm>
            <a:off x="1879129" y="3914456"/>
            <a:ext cx="352405" cy="890275"/>
          </a:xfrm>
          <a:prstGeom prst="line">
            <a:avLst/>
          </a:prstGeom>
          <a:ln w="25400"/>
        </p:spPr>
        <p:style>
          <a:lnRef idx="1">
            <a:schemeClr val="dk1"/>
          </a:lnRef>
          <a:fillRef idx="0">
            <a:schemeClr val="dk1"/>
          </a:fillRef>
          <a:effectRef idx="0">
            <a:schemeClr val="dk1"/>
          </a:effectRef>
          <a:fontRef idx="minor">
            <a:schemeClr val="tx1"/>
          </a:fontRef>
        </p:style>
      </p:cxnSp>
      <p:cxnSp>
        <p:nvCxnSpPr>
          <p:cNvPr id="167" name="直線コネクタ 166"/>
          <p:cNvCxnSpPr>
            <a:endCxn id="162" idx="1"/>
          </p:cNvCxnSpPr>
          <p:nvPr/>
        </p:nvCxnSpPr>
        <p:spPr>
          <a:xfrm>
            <a:off x="1873996" y="4815841"/>
            <a:ext cx="331468" cy="753814"/>
          </a:xfrm>
          <a:prstGeom prst="line">
            <a:avLst/>
          </a:prstGeom>
          <a:ln w="25400"/>
        </p:spPr>
        <p:style>
          <a:lnRef idx="1">
            <a:schemeClr val="dk1"/>
          </a:lnRef>
          <a:fillRef idx="0">
            <a:schemeClr val="dk1"/>
          </a:fillRef>
          <a:effectRef idx="0">
            <a:schemeClr val="dk1"/>
          </a:effectRef>
          <a:fontRef idx="minor">
            <a:schemeClr val="tx1"/>
          </a:fontRef>
        </p:style>
      </p:cxnSp>
      <p:cxnSp>
        <p:nvCxnSpPr>
          <p:cNvPr id="168" name="直線コネクタ 167"/>
          <p:cNvCxnSpPr>
            <a:endCxn id="164" idx="1"/>
          </p:cNvCxnSpPr>
          <p:nvPr/>
        </p:nvCxnSpPr>
        <p:spPr>
          <a:xfrm>
            <a:off x="1881686" y="5793576"/>
            <a:ext cx="1058752" cy="207898"/>
          </a:xfrm>
          <a:prstGeom prst="line">
            <a:avLst/>
          </a:prstGeom>
          <a:ln w="25400"/>
        </p:spPr>
        <p:style>
          <a:lnRef idx="1">
            <a:schemeClr val="dk1"/>
          </a:lnRef>
          <a:fillRef idx="0">
            <a:schemeClr val="dk1"/>
          </a:fillRef>
          <a:effectRef idx="0">
            <a:schemeClr val="dk1"/>
          </a:effectRef>
          <a:fontRef idx="minor">
            <a:schemeClr val="tx1"/>
          </a:fontRef>
        </p:style>
      </p:cxnSp>
      <p:sp>
        <p:nvSpPr>
          <p:cNvPr id="169" name="テキスト ボックス 168"/>
          <p:cNvSpPr txBox="1"/>
          <p:nvPr/>
        </p:nvSpPr>
        <p:spPr>
          <a:xfrm>
            <a:off x="676592" y="3419937"/>
            <a:ext cx="738012" cy="276999"/>
          </a:xfrm>
          <a:prstGeom prst="rect">
            <a:avLst/>
          </a:prstGeom>
          <a:solidFill>
            <a:schemeClr val="bg1"/>
          </a:solidFill>
        </p:spPr>
        <p:txBody>
          <a:bodyPr wrap="square" rtlCol="0">
            <a:spAutoFit/>
          </a:bodyPr>
          <a:lstStyle/>
          <a:p>
            <a:pPr algn="ctr"/>
            <a:r>
              <a:rPr kumimoji="1" lang="ja-JP" altLang="en-US" sz="1200" b="1" dirty="0" smtClean="0">
                <a:solidFill>
                  <a:srgbClr val="0070C0"/>
                </a:solidFill>
              </a:rPr>
              <a:t>タイトル</a:t>
            </a:r>
            <a:endParaRPr kumimoji="1" lang="en-US" altLang="ja-JP" sz="1200" b="1" dirty="0" smtClean="0">
              <a:solidFill>
                <a:srgbClr val="0070C0"/>
              </a:solidFill>
            </a:endParaRPr>
          </a:p>
        </p:txBody>
      </p:sp>
      <p:sp>
        <p:nvSpPr>
          <p:cNvPr id="170" name="テキスト ボックス 169"/>
          <p:cNvSpPr txBox="1"/>
          <p:nvPr/>
        </p:nvSpPr>
        <p:spPr>
          <a:xfrm>
            <a:off x="703860" y="5266011"/>
            <a:ext cx="738012" cy="276999"/>
          </a:xfrm>
          <a:prstGeom prst="rect">
            <a:avLst/>
          </a:prstGeom>
          <a:solidFill>
            <a:schemeClr val="bg1"/>
          </a:solidFill>
        </p:spPr>
        <p:txBody>
          <a:bodyPr wrap="square" rtlCol="0">
            <a:spAutoFit/>
          </a:bodyPr>
          <a:lstStyle/>
          <a:p>
            <a:pPr algn="ctr"/>
            <a:r>
              <a:rPr kumimoji="1" lang="ja-JP" altLang="en-US" sz="1200" b="1" dirty="0" smtClean="0">
                <a:solidFill>
                  <a:srgbClr val="0070C0"/>
                </a:solidFill>
              </a:rPr>
              <a:t>タイトル</a:t>
            </a:r>
            <a:endParaRPr kumimoji="1" lang="en-US" altLang="ja-JP" sz="1200" b="1" dirty="0" smtClean="0">
              <a:solidFill>
                <a:srgbClr val="0070C0"/>
              </a:solidFill>
            </a:endParaRPr>
          </a:p>
        </p:txBody>
      </p:sp>
      <p:sp>
        <p:nvSpPr>
          <p:cNvPr id="171" name="テキスト ボックス 170"/>
          <p:cNvSpPr txBox="1"/>
          <p:nvPr/>
        </p:nvSpPr>
        <p:spPr>
          <a:xfrm>
            <a:off x="706931" y="4302323"/>
            <a:ext cx="738012" cy="276999"/>
          </a:xfrm>
          <a:prstGeom prst="rect">
            <a:avLst/>
          </a:prstGeom>
          <a:solidFill>
            <a:schemeClr val="bg1"/>
          </a:solidFill>
        </p:spPr>
        <p:txBody>
          <a:bodyPr wrap="square" rtlCol="0">
            <a:spAutoFit/>
          </a:bodyPr>
          <a:lstStyle/>
          <a:p>
            <a:pPr algn="ctr"/>
            <a:r>
              <a:rPr kumimoji="1" lang="ja-JP" altLang="en-US" sz="1200" b="1" dirty="0" smtClean="0">
                <a:solidFill>
                  <a:srgbClr val="0070C0"/>
                </a:solidFill>
              </a:rPr>
              <a:t>タイトル</a:t>
            </a:r>
            <a:endParaRPr kumimoji="1" lang="en-US" altLang="ja-JP" sz="1200" b="1" dirty="0" smtClean="0">
              <a:solidFill>
                <a:srgbClr val="0070C0"/>
              </a:solidFill>
            </a:endParaRPr>
          </a:p>
        </p:txBody>
      </p:sp>
      <p:sp>
        <p:nvSpPr>
          <p:cNvPr id="172" name="テキスト ボックス 171"/>
          <p:cNvSpPr txBox="1"/>
          <p:nvPr/>
        </p:nvSpPr>
        <p:spPr>
          <a:xfrm>
            <a:off x="2311856" y="4332047"/>
            <a:ext cx="738012" cy="276999"/>
          </a:xfrm>
          <a:prstGeom prst="rect">
            <a:avLst/>
          </a:prstGeom>
          <a:solidFill>
            <a:schemeClr val="bg1"/>
          </a:solidFill>
        </p:spPr>
        <p:txBody>
          <a:bodyPr wrap="square" rtlCol="0">
            <a:spAutoFit/>
          </a:bodyPr>
          <a:lstStyle/>
          <a:p>
            <a:pPr algn="ctr"/>
            <a:r>
              <a:rPr kumimoji="1" lang="ja-JP" altLang="en-US" sz="1200" b="1" dirty="0" smtClean="0">
                <a:solidFill>
                  <a:srgbClr val="0070C0"/>
                </a:solidFill>
              </a:rPr>
              <a:t>タイトル</a:t>
            </a:r>
            <a:endParaRPr kumimoji="1" lang="en-US" altLang="ja-JP" sz="1200" b="1" dirty="0" smtClean="0">
              <a:solidFill>
                <a:srgbClr val="0070C0"/>
              </a:solidFill>
            </a:endParaRPr>
          </a:p>
        </p:txBody>
      </p:sp>
      <p:sp>
        <p:nvSpPr>
          <p:cNvPr id="173" name="テキスト ボックス 172"/>
          <p:cNvSpPr txBox="1"/>
          <p:nvPr/>
        </p:nvSpPr>
        <p:spPr>
          <a:xfrm>
            <a:off x="2310453" y="3422896"/>
            <a:ext cx="738012" cy="276999"/>
          </a:xfrm>
          <a:prstGeom prst="rect">
            <a:avLst/>
          </a:prstGeom>
          <a:solidFill>
            <a:schemeClr val="bg1"/>
          </a:solidFill>
        </p:spPr>
        <p:txBody>
          <a:bodyPr wrap="square" rtlCol="0">
            <a:spAutoFit/>
          </a:bodyPr>
          <a:lstStyle/>
          <a:p>
            <a:pPr algn="ctr"/>
            <a:r>
              <a:rPr kumimoji="1" lang="ja-JP" altLang="en-US" sz="1200" b="1" dirty="0" smtClean="0">
                <a:solidFill>
                  <a:srgbClr val="0070C0"/>
                </a:solidFill>
              </a:rPr>
              <a:t>タイトル</a:t>
            </a:r>
            <a:endParaRPr kumimoji="1" lang="en-US" altLang="ja-JP" sz="1200" b="1" dirty="0" smtClean="0">
              <a:solidFill>
                <a:srgbClr val="0070C0"/>
              </a:solidFill>
            </a:endParaRPr>
          </a:p>
        </p:txBody>
      </p:sp>
      <p:sp>
        <p:nvSpPr>
          <p:cNvPr id="174" name="テキスト ボックス 173"/>
          <p:cNvSpPr txBox="1"/>
          <p:nvPr/>
        </p:nvSpPr>
        <p:spPr>
          <a:xfrm>
            <a:off x="3137234" y="5545269"/>
            <a:ext cx="738012" cy="276999"/>
          </a:xfrm>
          <a:prstGeom prst="rect">
            <a:avLst/>
          </a:prstGeom>
          <a:solidFill>
            <a:schemeClr val="bg1"/>
          </a:solidFill>
        </p:spPr>
        <p:txBody>
          <a:bodyPr wrap="square" rtlCol="0">
            <a:spAutoFit/>
          </a:bodyPr>
          <a:lstStyle/>
          <a:p>
            <a:pPr algn="ctr"/>
            <a:r>
              <a:rPr kumimoji="1" lang="ja-JP" altLang="en-US" sz="1200" b="1" dirty="0" smtClean="0">
                <a:solidFill>
                  <a:srgbClr val="0070C0"/>
                </a:solidFill>
              </a:rPr>
              <a:t>タイトル</a:t>
            </a:r>
            <a:endParaRPr kumimoji="1" lang="en-US" altLang="ja-JP" sz="1200" b="1" dirty="0" smtClean="0">
              <a:solidFill>
                <a:srgbClr val="0070C0"/>
              </a:solidFill>
            </a:endParaRPr>
          </a:p>
        </p:txBody>
      </p:sp>
      <p:sp>
        <p:nvSpPr>
          <p:cNvPr id="175" name="テキスト ボックス 174"/>
          <p:cNvSpPr txBox="1"/>
          <p:nvPr/>
        </p:nvSpPr>
        <p:spPr>
          <a:xfrm>
            <a:off x="2254959" y="5177069"/>
            <a:ext cx="738012" cy="276999"/>
          </a:xfrm>
          <a:prstGeom prst="rect">
            <a:avLst/>
          </a:prstGeom>
          <a:solidFill>
            <a:schemeClr val="bg1"/>
          </a:solidFill>
        </p:spPr>
        <p:txBody>
          <a:bodyPr wrap="square" rtlCol="0">
            <a:spAutoFit/>
          </a:bodyPr>
          <a:lstStyle/>
          <a:p>
            <a:pPr algn="ctr"/>
            <a:r>
              <a:rPr kumimoji="1" lang="ja-JP" altLang="en-US" sz="1200" b="1" dirty="0" smtClean="0">
                <a:solidFill>
                  <a:srgbClr val="0070C0"/>
                </a:solidFill>
              </a:rPr>
              <a:t>タイトル</a:t>
            </a:r>
            <a:endParaRPr kumimoji="1" lang="en-US" altLang="ja-JP" sz="1200" b="1" dirty="0" smtClean="0">
              <a:solidFill>
                <a:srgbClr val="0070C0"/>
              </a:solidFill>
            </a:endParaRPr>
          </a:p>
        </p:txBody>
      </p:sp>
      <p:grpSp>
        <p:nvGrpSpPr>
          <p:cNvPr id="176" name="グループ化 175"/>
          <p:cNvGrpSpPr/>
          <p:nvPr/>
        </p:nvGrpSpPr>
        <p:grpSpPr>
          <a:xfrm>
            <a:off x="1155822" y="3701217"/>
            <a:ext cx="812830" cy="523220"/>
            <a:chOff x="4097550" y="2118828"/>
            <a:chExt cx="812830" cy="523220"/>
          </a:xfrm>
        </p:grpSpPr>
        <p:sp>
          <p:nvSpPr>
            <p:cNvPr id="177" name="メモ 176"/>
            <p:cNvSpPr/>
            <p:nvPr/>
          </p:nvSpPr>
          <p:spPr>
            <a:xfrm>
              <a:off x="4140599" y="2194594"/>
              <a:ext cx="621369" cy="400923"/>
            </a:xfrm>
            <a:prstGeom prst="foldedCorner">
              <a:avLst/>
            </a:prstGeom>
            <a:solidFill>
              <a:srgbClr val="66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8" name="テキスト ボックス 177"/>
            <p:cNvSpPr txBox="1"/>
            <p:nvPr/>
          </p:nvSpPr>
          <p:spPr>
            <a:xfrm>
              <a:off x="4097550" y="2118828"/>
              <a:ext cx="812830" cy="523220"/>
            </a:xfrm>
            <a:prstGeom prst="rect">
              <a:avLst/>
            </a:prstGeom>
            <a:noFill/>
          </p:spPr>
          <p:txBody>
            <a:bodyPr wrap="square" rtlCol="0">
              <a:spAutoFit/>
            </a:bodyPr>
            <a:lstStyle/>
            <a:p>
              <a:r>
                <a:rPr lang="ja-JP" altLang="en-US" sz="1400" dirty="0"/>
                <a:t>子供</a:t>
              </a:r>
              <a:r>
                <a:rPr lang="ja-JP" altLang="en-US" sz="1400" dirty="0" smtClean="0"/>
                <a:t>の学ぶ姿</a:t>
              </a:r>
              <a:endParaRPr kumimoji="1" lang="ja-JP" altLang="en-US" sz="1400" dirty="0"/>
            </a:p>
          </p:txBody>
        </p:sp>
      </p:grpSp>
      <p:grpSp>
        <p:nvGrpSpPr>
          <p:cNvPr id="179" name="グループ化 178"/>
          <p:cNvGrpSpPr/>
          <p:nvPr/>
        </p:nvGrpSpPr>
        <p:grpSpPr>
          <a:xfrm>
            <a:off x="2226358" y="3645454"/>
            <a:ext cx="856119" cy="523220"/>
            <a:chOff x="4063884" y="2135134"/>
            <a:chExt cx="856119" cy="523220"/>
          </a:xfrm>
        </p:grpSpPr>
        <p:sp>
          <p:nvSpPr>
            <p:cNvPr id="180" name="メモ 179"/>
            <p:cNvSpPr/>
            <p:nvPr/>
          </p:nvSpPr>
          <p:spPr>
            <a:xfrm>
              <a:off x="4140599" y="2194594"/>
              <a:ext cx="621369" cy="400923"/>
            </a:xfrm>
            <a:prstGeom prst="foldedCorner">
              <a:avLst/>
            </a:prstGeom>
            <a:solidFill>
              <a:srgbClr val="FF99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1" name="テキスト ボックス 180"/>
            <p:cNvSpPr txBox="1"/>
            <p:nvPr/>
          </p:nvSpPr>
          <p:spPr>
            <a:xfrm>
              <a:off x="4063884" y="2135134"/>
              <a:ext cx="856119" cy="523220"/>
            </a:xfrm>
            <a:prstGeom prst="rect">
              <a:avLst/>
            </a:prstGeom>
            <a:noFill/>
          </p:spPr>
          <p:txBody>
            <a:bodyPr wrap="square" rtlCol="0">
              <a:spAutoFit/>
            </a:bodyPr>
            <a:lstStyle/>
            <a:p>
              <a:r>
                <a:rPr lang="ja-JP" altLang="en-US" sz="1400" dirty="0" smtClean="0"/>
                <a:t>教師の手立て</a:t>
              </a:r>
              <a:endParaRPr kumimoji="1" lang="ja-JP" altLang="en-US" sz="1400" dirty="0"/>
            </a:p>
          </p:txBody>
        </p:sp>
      </p:grpSp>
      <p:grpSp>
        <p:nvGrpSpPr>
          <p:cNvPr id="182" name="グループ化 181"/>
          <p:cNvGrpSpPr/>
          <p:nvPr/>
        </p:nvGrpSpPr>
        <p:grpSpPr>
          <a:xfrm>
            <a:off x="2322445" y="4524818"/>
            <a:ext cx="856119" cy="523220"/>
            <a:chOff x="4104843" y="2127245"/>
            <a:chExt cx="856119" cy="523220"/>
          </a:xfrm>
        </p:grpSpPr>
        <p:sp>
          <p:nvSpPr>
            <p:cNvPr id="183" name="メモ 182"/>
            <p:cNvSpPr/>
            <p:nvPr/>
          </p:nvSpPr>
          <p:spPr>
            <a:xfrm>
              <a:off x="4140599" y="2194594"/>
              <a:ext cx="621369" cy="400923"/>
            </a:xfrm>
            <a:prstGeom prst="foldedCorner">
              <a:avLst/>
            </a:prstGeom>
            <a:solidFill>
              <a:srgbClr val="FF99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4" name="テキスト ボックス 183"/>
            <p:cNvSpPr txBox="1"/>
            <p:nvPr/>
          </p:nvSpPr>
          <p:spPr>
            <a:xfrm>
              <a:off x="4104843" y="2127245"/>
              <a:ext cx="856119" cy="523220"/>
            </a:xfrm>
            <a:prstGeom prst="rect">
              <a:avLst/>
            </a:prstGeom>
            <a:noFill/>
          </p:spPr>
          <p:txBody>
            <a:bodyPr wrap="square" rtlCol="0">
              <a:spAutoFit/>
            </a:bodyPr>
            <a:lstStyle/>
            <a:p>
              <a:r>
                <a:rPr lang="ja-JP" altLang="en-US" sz="1400" dirty="0" smtClean="0"/>
                <a:t>教師の手立て</a:t>
              </a:r>
              <a:endParaRPr kumimoji="1" lang="ja-JP" altLang="en-US" sz="1400" dirty="0"/>
            </a:p>
          </p:txBody>
        </p:sp>
      </p:grpSp>
      <p:grpSp>
        <p:nvGrpSpPr>
          <p:cNvPr id="185" name="グループ化 184"/>
          <p:cNvGrpSpPr/>
          <p:nvPr/>
        </p:nvGrpSpPr>
        <p:grpSpPr>
          <a:xfrm>
            <a:off x="2776816" y="3526519"/>
            <a:ext cx="856119" cy="523220"/>
            <a:chOff x="4090865" y="2119051"/>
            <a:chExt cx="856119" cy="523220"/>
          </a:xfrm>
        </p:grpSpPr>
        <p:sp>
          <p:nvSpPr>
            <p:cNvPr id="186" name="メモ 185"/>
            <p:cNvSpPr/>
            <p:nvPr/>
          </p:nvSpPr>
          <p:spPr>
            <a:xfrm>
              <a:off x="4140599" y="2194594"/>
              <a:ext cx="621369" cy="400923"/>
            </a:xfrm>
            <a:prstGeom prst="foldedCorner">
              <a:avLst/>
            </a:prstGeom>
            <a:solidFill>
              <a:srgbClr val="FF99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7" name="テキスト ボックス 186"/>
            <p:cNvSpPr txBox="1"/>
            <p:nvPr/>
          </p:nvSpPr>
          <p:spPr>
            <a:xfrm>
              <a:off x="4090865" y="2119051"/>
              <a:ext cx="856119" cy="523220"/>
            </a:xfrm>
            <a:prstGeom prst="rect">
              <a:avLst/>
            </a:prstGeom>
            <a:noFill/>
          </p:spPr>
          <p:txBody>
            <a:bodyPr wrap="square" rtlCol="0">
              <a:spAutoFit/>
            </a:bodyPr>
            <a:lstStyle/>
            <a:p>
              <a:r>
                <a:rPr lang="ja-JP" altLang="en-US" sz="1400" dirty="0" smtClean="0"/>
                <a:t>教師の手立て</a:t>
              </a:r>
              <a:endParaRPr kumimoji="1" lang="ja-JP" altLang="en-US" sz="1400" dirty="0"/>
            </a:p>
          </p:txBody>
        </p:sp>
      </p:grpSp>
      <p:grpSp>
        <p:nvGrpSpPr>
          <p:cNvPr id="188" name="グループ化 187"/>
          <p:cNvGrpSpPr/>
          <p:nvPr/>
        </p:nvGrpSpPr>
        <p:grpSpPr>
          <a:xfrm>
            <a:off x="2338419" y="5371860"/>
            <a:ext cx="856119" cy="523220"/>
            <a:chOff x="4096714" y="2140405"/>
            <a:chExt cx="856119" cy="523220"/>
          </a:xfrm>
        </p:grpSpPr>
        <p:sp>
          <p:nvSpPr>
            <p:cNvPr id="189" name="メモ 188"/>
            <p:cNvSpPr/>
            <p:nvPr/>
          </p:nvSpPr>
          <p:spPr>
            <a:xfrm>
              <a:off x="4140599" y="2194594"/>
              <a:ext cx="621369" cy="400923"/>
            </a:xfrm>
            <a:prstGeom prst="foldedCorner">
              <a:avLst/>
            </a:prstGeom>
            <a:solidFill>
              <a:srgbClr val="FF99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0" name="テキスト ボックス 189"/>
            <p:cNvSpPr txBox="1"/>
            <p:nvPr/>
          </p:nvSpPr>
          <p:spPr>
            <a:xfrm>
              <a:off x="4096714" y="2140405"/>
              <a:ext cx="856119" cy="523220"/>
            </a:xfrm>
            <a:prstGeom prst="rect">
              <a:avLst/>
            </a:prstGeom>
            <a:noFill/>
          </p:spPr>
          <p:txBody>
            <a:bodyPr wrap="square" rtlCol="0">
              <a:spAutoFit/>
            </a:bodyPr>
            <a:lstStyle/>
            <a:p>
              <a:r>
                <a:rPr lang="ja-JP" altLang="en-US" sz="1400" dirty="0" smtClean="0"/>
                <a:t>教師の手立て</a:t>
              </a:r>
              <a:endParaRPr kumimoji="1" lang="ja-JP" altLang="en-US" sz="1400" dirty="0"/>
            </a:p>
          </p:txBody>
        </p:sp>
      </p:grpSp>
      <p:grpSp>
        <p:nvGrpSpPr>
          <p:cNvPr id="191" name="グループ化 190"/>
          <p:cNvGrpSpPr/>
          <p:nvPr/>
        </p:nvGrpSpPr>
        <p:grpSpPr>
          <a:xfrm>
            <a:off x="3018009" y="5773753"/>
            <a:ext cx="856119" cy="523220"/>
            <a:chOff x="4081231" y="2134307"/>
            <a:chExt cx="856119" cy="523220"/>
          </a:xfrm>
        </p:grpSpPr>
        <p:sp>
          <p:nvSpPr>
            <p:cNvPr id="192" name="メモ 191"/>
            <p:cNvSpPr/>
            <p:nvPr/>
          </p:nvSpPr>
          <p:spPr>
            <a:xfrm>
              <a:off x="4140599" y="2194594"/>
              <a:ext cx="621369" cy="400923"/>
            </a:xfrm>
            <a:prstGeom prst="foldedCorner">
              <a:avLst/>
            </a:prstGeom>
            <a:solidFill>
              <a:srgbClr val="FF99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3" name="テキスト ボックス 192"/>
            <p:cNvSpPr txBox="1"/>
            <p:nvPr/>
          </p:nvSpPr>
          <p:spPr>
            <a:xfrm>
              <a:off x="4081231" y="2134307"/>
              <a:ext cx="856119" cy="523220"/>
            </a:xfrm>
            <a:prstGeom prst="rect">
              <a:avLst/>
            </a:prstGeom>
            <a:noFill/>
          </p:spPr>
          <p:txBody>
            <a:bodyPr wrap="square" rtlCol="0">
              <a:spAutoFit/>
            </a:bodyPr>
            <a:lstStyle/>
            <a:p>
              <a:r>
                <a:rPr lang="ja-JP" altLang="en-US" sz="1400" dirty="0" smtClean="0"/>
                <a:t>教師の手立て</a:t>
              </a:r>
              <a:endParaRPr kumimoji="1" lang="ja-JP" altLang="en-US" sz="1400" dirty="0"/>
            </a:p>
          </p:txBody>
        </p:sp>
      </p:grpSp>
      <p:grpSp>
        <p:nvGrpSpPr>
          <p:cNvPr id="194" name="グループ化 193"/>
          <p:cNvGrpSpPr/>
          <p:nvPr/>
        </p:nvGrpSpPr>
        <p:grpSpPr>
          <a:xfrm>
            <a:off x="2737421" y="4686606"/>
            <a:ext cx="856119" cy="523220"/>
            <a:chOff x="4088852" y="2136259"/>
            <a:chExt cx="856119" cy="523220"/>
          </a:xfrm>
        </p:grpSpPr>
        <p:sp>
          <p:nvSpPr>
            <p:cNvPr id="195" name="メモ 194"/>
            <p:cNvSpPr/>
            <p:nvPr/>
          </p:nvSpPr>
          <p:spPr>
            <a:xfrm>
              <a:off x="4140599" y="2194594"/>
              <a:ext cx="621369" cy="400923"/>
            </a:xfrm>
            <a:prstGeom prst="foldedCorner">
              <a:avLst/>
            </a:prstGeom>
            <a:solidFill>
              <a:srgbClr val="FF99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6" name="テキスト ボックス 195"/>
            <p:cNvSpPr txBox="1"/>
            <p:nvPr/>
          </p:nvSpPr>
          <p:spPr>
            <a:xfrm>
              <a:off x="4088852" y="2136259"/>
              <a:ext cx="856119" cy="523220"/>
            </a:xfrm>
            <a:prstGeom prst="rect">
              <a:avLst/>
            </a:prstGeom>
            <a:noFill/>
          </p:spPr>
          <p:txBody>
            <a:bodyPr wrap="square" rtlCol="0">
              <a:spAutoFit/>
            </a:bodyPr>
            <a:lstStyle/>
            <a:p>
              <a:r>
                <a:rPr lang="ja-JP" altLang="en-US" sz="1400" dirty="0" smtClean="0"/>
                <a:t>教師の手立て</a:t>
              </a:r>
              <a:endParaRPr kumimoji="1" lang="ja-JP" altLang="en-US" sz="1400" dirty="0"/>
            </a:p>
          </p:txBody>
        </p:sp>
      </p:grpSp>
      <p:grpSp>
        <p:nvGrpSpPr>
          <p:cNvPr id="199" name="グループ化 198"/>
          <p:cNvGrpSpPr/>
          <p:nvPr/>
        </p:nvGrpSpPr>
        <p:grpSpPr>
          <a:xfrm>
            <a:off x="592744" y="3645454"/>
            <a:ext cx="812830" cy="523220"/>
            <a:chOff x="4088825" y="2135165"/>
            <a:chExt cx="812830" cy="523220"/>
          </a:xfrm>
        </p:grpSpPr>
        <p:sp>
          <p:nvSpPr>
            <p:cNvPr id="200" name="メモ 199"/>
            <p:cNvSpPr/>
            <p:nvPr/>
          </p:nvSpPr>
          <p:spPr>
            <a:xfrm>
              <a:off x="4140599" y="2194594"/>
              <a:ext cx="621369" cy="400923"/>
            </a:xfrm>
            <a:prstGeom prst="foldedCorner">
              <a:avLst/>
            </a:prstGeom>
            <a:solidFill>
              <a:srgbClr val="66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1" name="テキスト ボックス 200"/>
            <p:cNvSpPr txBox="1"/>
            <p:nvPr/>
          </p:nvSpPr>
          <p:spPr>
            <a:xfrm>
              <a:off x="4088825" y="2135165"/>
              <a:ext cx="812830" cy="523220"/>
            </a:xfrm>
            <a:prstGeom prst="rect">
              <a:avLst/>
            </a:prstGeom>
            <a:noFill/>
          </p:spPr>
          <p:txBody>
            <a:bodyPr wrap="square" rtlCol="0">
              <a:spAutoFit/>
            </a:bodyPr>
            <a:lstStyle/>
            <a:p>
              <a:r>
                <a:rPr lang="ja-JP" altLang="en-US" sz="1400" dirty="0"/>
                <a:t>子供</a:t>
              </a:r>
              <a:r>
                <a:rPr lang="ja-JP" altLang="en-US" sz="1400" dirty="0" smtClean="0"/>
                <a:t>の学ぶ姿</a:t>
              </a:r>
              <a:endParaRPr kumimoji="1" lang="ja-JP" altLang="en-US" sz="1400" dirty="0"/>
            </a:p>
          </p:txBody>
        </p:sp>
      </p:grpSp>
      <p:grpSp>
        <p:nvGrpSpPr>
          <p:cNvPr id="202" name="グループ化 201"/>
          <p:cNvGrpSpPr/>
          <p:nvPr/>
        </p:nvGrpSpPr>
        <p:grpSpPr>
          <a:xfrm>
            <a:off x="660775" y="4444290"/>
            <a:ext cx="812830" cy="523220"/>
            <a:chOff x="4113164" y="2136391"/>
            <a:chExt cx="812830" cy="523220"/>
          </a:xfrm>
        </p:grpSpPr>
        <p:sp>
          <p:nvSpPr>
            <p:cNvPr id="203" name="メモ 202"/>
            <p:cNvSpPr/>
            <p:nvPr/>
          </p:nvSpPr>
          <p:spPr>
            <a:xfrm>
              <a:off x="4140599" y="2194594"/>
              <a:ext cx="621369" cy="400923"/>
            </a:xfrm>
            <a:prstGeom prst="foldedCorner">
              <a:avLst/>
            </a:prstGeom>
            <a:solidFill>
              <a:srgbClr val="66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4" name="テキスト ボックス 203"/>
            <p:cNvSpPr txBox="1"/>
            <p:nvPr/>
          </p:nvSpPr>
          <p:spPr>
            <a:xfrm>
              <a:off x="4113164" y="2136391"/>
              <a:ext cx="812830" cy="523220"/>
            </a:xfrm>
            <a:prstGeom prst="rect">
              <a:avLst/>
            </a:prstGeom>
            <a:noFill/>
          </p:spPr>
          <p:txBody>
            <a:bodyPr wrap="square" rtlCol="0">
              <a:spAutoFit/>
            </a:bodyPr>
            <a:lstStyle/>
            <a:p>
              <a:r>
                <a:rPr lang="ja-JP" altLang="en-US" sz="1400" dirty="0"/>
                <a:t>子供</a:t>
              </a:r>
              <a:r>
                <a:rPr lang="ja-JP" altLang="en-US" sz="1400" dirty="0" smtClean="0"/>
                <a:t>の学ぶ姿</a:t>
              </a:r>
              <a:endParaRPr kumimoji="1" lang="ja-JP" altLang="en-US" sz="1400" dirty="0"/>
            </a:p>
          </p:txBody>
        </p:sp>
      </p:grpSp>
      <p:grpSp>
        <p:nvGrpSpPr>
          <p:cNvPr id="205" name="グループ化 204"/>
          <p:cNvGrpSpPr/>
          <p:nvPr/>
        </p:nvGrpSpPr>
        <p:grpSpPr>
          <a:xfrm>
            <a:off x="1160144" y="4602786"/>
            <a:ext cx="812830" cy="523220"/>
            <a:chOff x="4098131" y="2144048"/>
            <a:chExt cx="812830" cy="523220"/>
          </a:xfrm>
        </p:grpSpPr>
        <p:sp>
          <p:nvSpPr>
            <p:cNvPr id="206" name="メモ 205"/>
            <p:cNvSpPr/>
            <p:nvPr/>
          </p:nvSpPr>
          <p:spPr>
            <a:xfrm>
              <a:off x="4140599" y="2194594"/>
              <a:ext cx="621369" cy="400923"/>
            </a:xfrm>
            <a:prstGeom prst="foldedCorner">
              <a:avLst/>
            </a:prstGeom>
            <a:solidFill>
              <a:srgbClr val="66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 name="テキスト ボックス 206"/>
            <p:cNvSpPr txBox="1"/>
            <p:nvPr/>
          </p:nvSpPr>
          <p:spPr>
            <a:xfrm>
              <a:off x="4098131" y="2144048"/>
              <a:ext cx="812830" cy="523220"/>
            </a:xfrm>
            <a:prstGeom prst="rect">
              <a:avLst/>
            </a:prstGeom>
            <a:noFill/>
          </p:spPr>
          <p:txBody>
            <a:bodyPr wrap="square" rtlCol="0">
              <a:spAutoFit/>
            </a:bodyPr>
            <a:lstStyle/>
            <a:p>
              <a:r>
                <a:rPr lang="ja-JP" altLang="en-US" sz="1400" dirty="0"/>
                <a:t>子供</a:t>
              </a:r>
              <a:r>
                <a:rPr lang="ja-JP" altLang="en-US" sz="1400" dirty="0" smtClean="0"/>
                <a:t>の学ぶ姿</a:t>
              </a:r>
              <a:endParaRPr kumimoji="1" lang="ja-JP" altLang="en-US" sz="1400" dirty="0"/>
            </a:p>
          </p:txBody>
        </p:sp>
      </p:grpSp>
      <p:grpSp>
        <p:nvGrpSpPr>
          <p:cNvPr id="208" name="グループ化 207"/>
          <p:cNvGrpSpPr/>
          <p:nvPr/>
        </p:nvGrpSpPr>
        <p:grpSpPr>
          <a:xfrm>
            <a:off x="652041" y="4669009"/>
            <a:ext cx="812830" cy="523220"/>
            <a:chOff x="4081451" y="2136008"/>
            <a:chExt cx="812830" cy="523220"/>
          </a:xfrm>
        </p:grpSpPr>
        <p:sp>
          <p:nvSpPr>
            <p:cNvPr id="209" name="メモ 208"/>
            <p:cNvSpPr/>
            <p:nvPr/>
          </p:nvSpPr>
          <p:spPr>
            <a:xfrm>
              <a:off x="4140599" y="2194594"/>
              <a:ext cx="621369" cy="400923"/>
            </a:xfrm>
            <a:prstGeom prst="foldedCorner">
              <a:avLst/>
            </a:prstGeom>
            <a:solidFill>
              <a:srgbClr val="66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 name="テキスト ボックス 209"/>
            <p:cNvSpPr txBox="1"/>
            <p:nvPr/>
          </p:nvSpPr>
          <p:spPr>
            <a:xfrm>
              <a:off x="4081451" y="2136008"/>
              <a:ext cx="812830" cy="523220"/>
            </a:xfrm>
            <a:prstGeom prst="rect">
              <a:avLst/>
            </a:prstGeom>
            <a:noFill/>
          </p:spPr>
          <p:txBody>
            <a:bodyPr wrap="square" rtlCol="0">
              <a:spAutoFit/>
            </a:bodyPr>
            <a:lstStyle/>
            <a:p>
              <a:r>
                <a:rPr lang="ja-JP" altLang="en-US" sz="1400" dirty="0"/>
                <a:t>子供</a:t>
              </a:r>
              <a:r>
                <a:rPr lang="ja-JP" altLang="en-US" sz="1400" dirty="0" smtClean="0"/>
                <a:t>の学ぶ姿</a:t>
              </a:r>
              <a:endParaRPr kumimoji="1" lang="ja-JP" altLang="en-US" sz="1400" dirty="0"/>
            </a:p>
          </p:txBody>
        </p:sp>
      </p:grpSp>
      <p:grpSp>
        <p:nvGrpSpPr>
          <p:cNvPr id="211" name="グループ化 210"/>
          <p:cNvGrpSpPr/>
          <p:nvPr/>
        </p:nvGrpSpPr>
        <p:grpSpPr>
          <a:xfrm>
            <a:off x="703601" y="5445878"/>
            <a:ext cx="812830" cy="523220"/>
            <a:chOff x="4099189" y="2117711"/>
            <a:chExt cx="812830" cy="523220"/>
          </a:xfrm>
        </p:grpSpPr>
        <p:sp>
          <p:nvSpPr>
            <p:cNvPr id="212" name="メモ 211"/>
            <p:cNvSpPr/>
            <p:nvPr/>
          </p:nvSpPr>
          <p:spPr>
            <a:xfrm>
              <a:off x="4140599" y="2194594"/>
              <a:ext cx="621369" cy="400923"/>
            </a:xfrm>
            <a:prstGeom prst="foldedCorner">
              <a:avLst/>
            </a:prstGeom>
            <a:solidFill>
              <a:srgbClr val="66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3" name="テキスト ボックス 212"/>
            <p:cNvSpPr txBox="1"/>
            <p:nvPr/>
          </p:nvSpPr>
          <p:spPr>
            <a:xfrm>
              <a:off x="4099189" y="2117711"/>
              <a:ext cx="812830" cy="523220"/>
            </a:xfrm>
            <a:prstGeom prst="rect">
              <a:avLst/>
            </a:prstGeom>
            <a:noFill/>
          </p:spPr>
          <p:txBody>
            <a:bodyPr wrap="square" rtlCol="0">
              <a:spAutoFit/>
            </a:bodyPr>
            <a:lstStyle/>
            <a:p>
              <a:r>
                <a:rPr lang="ja-JP" altLang="en-US" sz="1400" dirty="0"/>
                <a:t>子供</a:t>
              </a:r>
              <a:r>
                <a:rPr lang="ja-JP" altLang="en-US" sz="1400" dirty="0" smtClean="0"/>
                <a:t>の学ぶ姿</a:t>
              </a:r>
              <a:endParaRPr kumimoji="1" lang="ja-JP" altLang="en-US" sz="1400" dirty="0"/>
            </a:p>
          </p:txBody>
        </p:sp>
      </p:grpSp>
      <p:grpSp>
        <p:nvGrpSpPr>
          <p:cNvPr id="214" name="グループ化 213"/>
          <p:cNvGrpSpPr/>
          <p:nvPr/>
        </p:nvGrpSpPr>
        <p:grpSpPr>
          <a:xfrm>
            <a:off x="1114043" y="5614174"/>
            <a:ext cx="812830" cy="523220"/>
            <a:chOff x="4097298" y="2135882"/>
            <a:chExt cx="812830" cy="523220"/>
          </a:xfrm>
        </p:grpSpPr>
        <p:sp>
          <p:nvSpPr>
            <p:cNvPr id="215" name="メモ 214"/>
            <p:cNvSpPr/>
            <p:nvPr/>
          </p:nvSpPr>
          <p:spPr>
            <a:xfrm>
              <a:off x="4140599" y="2194594"/>
              <a:ext cx="621369" cy="400923"/>
            </a:xfrm>
            <a:prstGeom prst="foldedCorner">
              <a:avLst/>
            </a:prstGeom>
            <a:solidFill>
              <a:srgbClr val="66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6" name="テキスト ボックス 215"/>
            <p:cNvSpPr txBox="1"/>
            <p:nvPr/>
          </p:nvSpPr>
          <p:spPr>
            <a:xfrm>
              <a:off x="4097298" y="2135882"/>
              <a:ext cx="812830" cy="523220"/>
            </a:xfrm>
            <a:prstGeom prst="rect">
              <a:avLst/>
            </a:prstGeom>
            <a:noFill/>
          </p:spPr>
          <p:txBody>
            <a:bodyPr wrap="square" rtlCol="0">
              <a:spAutoFit/>
            </a:bodyPr>
            <a:lstStyle/>
            <a:p>
              <a:r>
                <a:rPr lang="ja-JP" altLang="en-US" sz="1400" dirty="0"/>
                <a:t>子供</a:t>
              </a:r>
              <a:r>
                <a:rPr lang="ja-JP" altLang="en-US" sz="1400" dirty="0" smtClean="0"/>
                <a:t>の学ぶ姿</a:t>
              </a:r>
              <a:endParaRPr kumimoji="1" lang="ja-JP" altLang="en-US" sz="1400" dirty="0"/>
            </a:p>
          </p:txBody>
        </p:sp>
      </p:grpSp>
      <p:grpSp>
        <p:nvGrpSpPr>
          <p:cNvPr id="71" name="グループ化 70"/>
          <p:cNvGrpSpPr/>
          <p:nvPr/>
        </p:nvGrpSpPr>
        <p:grpSpPr>
          <a:xfrm>
            <a:off x="4020409" y="3052754"/>
            <a:ext cx="1318184" cy="613644"/>
            <a:chOff x="4107448" y="2190369"/>
            <a:chExt cx="856119" cy="405148"/>
          </a:xfrm>
        </p:grpSpPr>
        <p:sp>
          <p:nvSpPr>
            <p:cNvPr id="72" name="メモ 71"/>
            <p:cNvSpPr/>
            <p:nvPr/>
          </p:nvSpPr>
          <p:spPr>
            <a:xfrm>
              <a:off x="4140599" y="2194594"/>
              <a:ext cx="621369" cy="400923"/>
            </a:xfrm>
            <a:prstGeom prst="foldedCorner">
              <a:avLst/>
            </a:prstGeom>
            <a:solidFill>
              <a:srgbClr val="92D050"/>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テキスト ボックス 72"/>
            <p:cNvSpPr txBox="1"/>
            <p:nvPr/>
          </p:nvSpPr>
          <p:spPr>
            <a:xfrm>
              <a:off x="4107448" y="2190369"/>
              <a:ext cx="856119" cy="386088"/>
            </a:xfrm>
            <a:prstGeom prst="rect">
              <a:avLst/>
            </a:prstGeom>
            <a:noFill/>
          </p:spPr>
          <p:txBody>
            <a:bodyPr wrap="square" rtlCol="0">
              <a:spAutoFit/>
            </a:bodyPr>
            <a:lstStyle/>
            <a:p>
              <a:r>
                <a:rPr kumimoji="1" lang="ja-JP" altLang="en-US" sz="1600" dirty="0" smtClean="0"/>
                <a:t>明日から</a:t>
              </a:r>
              <a:endParaRPr kumimoji="1" lang="en-US" altLang="ja-JP" sz="1600" dirty="0" smtClean="0"/>
            </a:p>
            <a:p>
              <a:r>
                <a:rPr kumimoji="1" lang="ja-JP" altLang="en-US" sz="1600" dirty="0" smtClean="0"/>
                <a:t>できること</a:t>
              </a:r>
              <a:endParaRPr kumimoji="1" lang="ja-JP" altLang="en-US" sz="1600" dirty="0"/>
            </a:p>
          </p:txBody>
        </p:sp>
      </p:grpSp>
      <p:grpSp>
        <p:nvGrpSpPr>
          <p:cNvPr id="74" name="グループ化 73"/>
          <p:cNvGrpSpPr/>
          <p:nvPr/>
        </p:nvGrpSpPr>
        <p:grpSpPr>
          <a:xfrm>
            <a:off x="4016719" y="5644075"/>
            <a:ext cx="1318184" cy="613644"/>
            <a:chOff x="4107448" y="2190369"/>
            <a:chExt cx="856119" cy="405148"/>
          </a:xfrm>
        </p:grpSpPr>
        <p:sp>
          <p:nvSpPr>
            <p:cNvPr id="75" name="メモ 74"/>
            <p:cNvSpPr/>
            <p:nvPr/>
          </p:nvSpPr>
          <p:spPr>
            <a:xfrm>
              <a:off x="4140599" y="2194594"/>
              <a:ext cx="621369" cy="400923"/>
            </a:xfrm>
            <a:prstGeom prst="foldedCorner">
              <a:avLst/>
            </a:prstGeom>
            <a:solidFill>
              <a:srgbClr val="92D050"/>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テキスト ボックス 75"/>
            <p:cNvSpPr txBox="1"/>
            <p:nvPr/>
          </p:nvSpPr>
          <p:spPr>
            <a:xfrm>
              <a:off x="4107448" y="2190369"/>
              <a:ext cx="856119" cy="386088"/>
            </a:xfrm>
            <a:prstGeom prst="rect">
              <a:avLst/>
            </a:prstGeom>
            <a:noFill/>
          </p:spPr>
          <p:txBody>
            <a:bodyPr wrap="square" rtlCol="0">
              <a:spAutoFit/>
            </a:bodyPr>
            <a:lstStyle/>
            <a:p>
              <a:r>
                <a:rPr kumimoji="1" lang="ja-JP" altLang="en-US" sz="1600" dirty="0" smtClean="0"/>
                <a:t>明日から</a:t>
              </a:r>
              <a:endParaRPr kumimoji="1" lang="en-US" altLang="ja-JP" sz="1600" dirty="0" smtClean="0"/>
            </a:p>
            <a:p>
              <a:r>
                <a:rPr kumimoji="1" lang="ja-JP" altLang="en-US" sz="1600" dirty="0" smtClean="0"/>
                <a:t>できること</a:t>
              </a:r>
              <a:endParaRPr kumimoji="1" lang="ja-JP" altLang="en-US" sz="1600" dirty="0"/>
            </a:p>
          </p:txBody>
        </p:sp>
      </p:grpSp>
      <p:grpSp>
        <p:nvGrpSpPr>
          <p:cNvPr id="77" name="グループ化 76"/>
          <p:cNvGrpSpPr/>
          <p:nvPr/>
        </p:nvGrpSpPr>
        <p:grpSpPr>
          <a:xfrm>
            <a:off x="4059629" y="4351308"/>
            <a:ext cx="1318184" cy="613644"/>
            <a:chOff x="4107448" y="2190369"/>
            <a:chExt cx="856119" cy="405148"/>
          </a:xfrm>
        </p:grpSpPr>
        <p:sp>
          <p:nvSpPr>
            <p:cNvPr id="78" name="メモ 77"/>
            <p:cNvSpPr/>
            <p:nvPr/>
          </p:nvSpPr>
          <p:spPr>
            <a:xfrm>
              <a:off x="4140599" y="2194594"/>
              <a:ext cx="621369" cy="400923"/>
            </a:xfrm>
            <a:prstGeom prst="foldedCorner">
              <a:avLst/>
            </a:prstGeom>
            <a:solidFill>
              <a:srgbClr val="92D050"/>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テキスト ボックス 78"/>
            <p:cNvSpPr txBox="1"/>
            <p:nvPr/>
          </p:nvSpPr>
          <p:spPr>
            <a:xfrm>
              <a:off x="4107448" y="2190369"/>
              <a:ext cx="856119" cy="386088"/>
            </a:xfrm>
            <a:prstGeom prst="rect">
              <a:avLst/>
            </a:prstGeom>
            <a:noFill/>
          </p:spPr>
          <p:txBody>
            <a:bodyPr wrap="square" rtlCol="0">
              <a:spAutoFit/>
            </a:bodyPr>
            <a:lstStyle/>
            <a:p>
              <a:r>
                <a:rPr kumimoji="1" lang="ja-JP" altLang="en-US" sz="1600" dirty="0" smtClean="0"/>
                <a:t>明日から</a:t>
              </a:r>
              <a:endParaRPr kumimoji="1" lang="en-US" altLang="ja-JP" sz="1600" dirty="0" smtClean="0"/>
            </a:p>
            <a:p>
              <a:r>
                <a:rPr kumimoji="1" lang="ja-JP" altLang="en-US" sz="1600" dirty="0" smtClean="0"/>
                <a:t>できること</a:t>
              </a:r>
              <a:endParaRPr kumimoji="1" lang="ja-JP" altLang="en-US" sz="1600" dirty="0"/>
            </a:p>
          </p:txBody>
        </p:sp>
      </p:grpSp>
      <p:grpSp>
        <p:nvGrpSpPr>
          <p:cNvPr id="80" name="グループ化 79"/>
          <p:cNvGrpSpPr/>
          <p:nvPr/>
        </p:nvGrpSpPr>
        <p:grpSpPr>
          <a:xfrm>
            <a:off x="4232114" y="4976610"/>
            <a:ext cx="1318184" cy="613644"/>
            <a:chOff x="4107448" y="2190369"/>
            <a:chExt cx="856119" cy="405148"/>
          </a:xfrm>
        </p:grpSpPr>
        <p:sp>
          <p:nvSpPr>
            <p:cNvPr id="81" name="メモ 80"/>
            <p:cNvSpPr/>
            <p:nvPr/>
          </p:nvSpPr>
          <p:spPr>
            <a:xfrm>
              <a:off x="4140599" y="2194594"/>
              <a:ext cx="621369" cy="400923"/>
            </a:xfrm>
            <a:prstGeom prst="foldedCorner">
              <a:avLst/>
            </a:prstGeom>
            <a:solidFill>
              <a:srgbClr val="92D050"/>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テキスト ボックス 81"/>
            <p:cNvSpPr txBox="1"/>
            <p:nvPr/>
          </p:nvSpPr>
          <p:spPr>
            <a:xfrm>
              <a:off x="4107448" y="2190369"/>
              <a:ext cx="856119" cy="386088"/>
            </a:xfrm>
            <a:prstGeom prst="rect">
              <a:avLst/>
            </a:prstGeom>
            <a:noFill/>
          </p:spPr>
          <p:txBody>
            <a:bodyPr wrap="square" rtlCol="0">
              <a:spAutoFit/>
            </a:bodyPr>
            <a:lstStyle/>
            <a:p>
              <a:r>
                <a:rPr kumimoji="1" lang="ja-JP" altLang="en-US" sz="1600" dirty="0" smtClean="0"/>
                <a:t>明日から</a:t>
              </a:r>
              <a:endParaRPr kumimoji="1" lang="en-US" altLang="ja-JP" sz="1600" dirty="0" smtClean="0"/>
            </a:p>
            <a:p>
              <a:r>
                <a:rPr kumimoji="1" lang="ja-JP" altLang="en-US" sz="1600" dirty="0" smtClean="0"/>
                <a:t>できること</a:t>
              </a:r>
              <a:endParaRPr kumimoji="1" lang="ja-JP" altLang="en-US" sz="1600" dirty="0"/>
            </a:p>
          </p:txBody>
        </p:sp>
      </p:grpSp>
      <p:grpSp>
        <p:nvGrpSpPr>
          <p:cNvPr id="83" name="グループ化 82"/>
          <p:cNvGrpSpPr/>
          <p:nvPr/>
        </p:nvGrpSpPr>
        <p:grpSpPr>
          <a:xfrm>
            <a:off x="4221969" y="3707165"/>
            <a:ext cx="1318184" cy="613644"/>
            <a:chOff x="4107448" y="2190369"/>
            <a:chExt cx="856119" cy="405148"/>
          </a:xfrm>
        </p:grpSpPr>
        <p:sp>
          <p:nvSpPr>
            <p:cNvPr id="84" name="メモ 83"/>
            <p:cNvSpPr/>
            <p:nvPr/>
          </p:nvSpPr>
          <p:spPr>
            <a:xfrm>
              <a:off x="4140599" y="2194594"/>
              <a:ext cx="621369" cy="400923"/>
            </a:xfrm>
            <a:prstGeom prst="foldedCorner">
              <a:avLst/>
            </a:prstGeom>
            <a:solidFill>
              <a:srgbClr val="92D050"/>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algn="ct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テキスト ボックス 84"/>
            <p:cNvSpPr txBox="1"/>
            <p:nvPr/>
          </p:nvSpPr>
          <p:spPr>
            <a:xfrm>
              <a:off x="4107448" y="2190369"/>
              <a:ext cx="856119" cy="386088"/>
            </a:xfrm>
            <a:prstGeom prst="rect">
              <a:avLst/>
            </a:prstGeom>
            <a:noFill/>
          </p:spPr>
          <p:txBody>
            <a:bodyPr wrap="square" rtlCol="0">
              <a:spAutoFit/>
            </a:bodyPr>
            <a:lstStyle/>
            <a:p>
              <a:r>
                <a:rPr kumimoji="1" lang="ja-JP" altLang="en-US" sz="1600" dirty="0" smtClean="0"/>
                <a:t>明日から</a:t>
              </a:r>
              <a:endParaRPr kumimoji="1" lang="en-US" altLang="ja-JP" sz="1600" dirty="0" smtClean="0"/>
            </a:p>
            <a:p>
              <a:r>
                <a:rPr kumimoji="1" lang="ja-JP" altLang="en-US" sz="1600" dirty="0" smtClean="0"/>
                <a:t>できること</a:t>
              </a:r>
              <a:endParaRPr kumimoji="1" lang="ja-JP" altLang="en-US" sz="1600" dirty="0"/>
            </a:p>
          </p:txBody>
        </p:sp>
      </p:grpSp>
      <p:sp>
        <p:nvSpPr>
          <p:cNvPr id="87" name="角丸四角形吹き出し 86"/>
          <p:cNvSpPr/>
          <p:nvPr/>
        </p:nvSpPr>
        <p:spPr>
          <a:xfrm>
            <a:off x="5444392" y="3888312"/>
            <a:ext cx="3155657" cy="1814025"/>
          </a:xfrm>
          <a:prstGeom prst="wedgeRoundRectCallout">
            <a:avLst>
              <a:gd name="adj1" fmla="val -59441"/>
              <a:gd name="adj2" fmla="val -5539"/>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t>最後に、</a:t>
            </a:r>
            <a:endParaRPr kumimoji="1" lang="en-US" altLang="ja-JP" sz="2400" dirty="0" smtClean="0"/>
          </a:p>
          <a:p>
            <a:r>
              <a:rPr kumimoji="1" lang="ja-JP" altLang="en-US" sz="2400" dirty="0" smtClean="0"/>
              <a:t>各自書かれた意見を</a:t>
            </a:r>
            <a:endParaRPr kumimoji="1" lang="en-US" altLang="ja-JP" sz="2400" dirty="0" smtClean="0"/>
          </a:p>
          <a:p>
            <a:r>
              <a:rPr lang="ja-JP" altLang="en-US" sz="2400" dirty="0"/>
              <a:t>ここ</a:t>
            </a:r>
            <a:r>
              <a:rPr lang="ja-JP" altLang="en-US" sz="2400" dirty="0" smtClean="0"/>
              <a:t>に張りながら共有しましょう</a:t>
            </a:r>
            <a:endParaRPr kumimoji="1" lang="ja-JP" altLang="en-US" sz="2400" dirty="0"/>
          </a:p>
        </p:txBody>
      </p:sp>
    </p:spTree>
    <p:extLst>
      <p:ext uri="{BB962C8B-B14F-4D97-AF65-F5344CB8AC3E}">
        <p14:creationId xmlns:p14="http://schemas.microsoft.com/office/powerpoint/2010/main" val="943368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424</Words>
  <Application>Microsoft Office PowerPoint</Application>
  <PresentationFormat>画面に合わせる (4:3)</PresentationFormat>
  <Paragraphs>133</Paragraphs>
  <Slides>9</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Meiryo UI</vt:lpstr>
      <vt:lpstr>ＭＳ Ｐゴシック</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2017-09-19T01:40:46Z</dcterms:created>
  <dcterms:modified xsi:type="dcterms:W3CDTF">2018-12-05T10:07:20Z</dcterms:modified>
</cp:coreProperties>
</file>