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4"/>
  </p:notesMasterIdLst>
  <p:sldIdLst>
    <p:sldId id="317" r:id="rId2"/>
    <p:sldId id="314" r:id="rId3"/>
    <p:sldId id="276" r:id="rId4"/>
    <p:sldId id="318" r:id="rId5"/>
    <p:sldId id="291" r:id="rId6"/>
    <p:sldId id="295" r:id="rId7"/>
    <p:sldId id="320" r:id="rId8"/>
    <p:sldId id="292" r:id="rId9"/>
    <p:sldId id="282" r:id="rId10"/>
    <p:sldId id="290" r:id="rId11"/>
    <p:sldId id="329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298" r:id="rId21"/>
    <p:sldId id="297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296" r:id="rId30"/>
    <p:sldId id="293" r:id="rId31"/>
    <p:sldId id="316" r:id="rId32"/>
    <p:sldId id="319" r:id="rId3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CCFF"/>
    <a:srgbClr val="FFCCCC"/>
    <a:srgbClr val="FFFF00"/>
    <a:srgbClr val="66FFFF"/>
    <a:srgbClr val="008000"/>
    <a:srgbClr val="66CCFF"/>
    <a:srgbClr val="FF6600"/>
    <a:srgbClr val="FF990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7" autoAdjust="0"/>
    <p:restoredTop sz="54317" autoAdjust="0"/>
  </p:normalViewPr>
  <p:slideViewPr>
    <p:cSldViewPr snapToGrid="0">
      <p:cViewPr varScale="1">
        <p:scale>
          <a:sx n="40" d="100"/>
          <a:sy n="40" d="100"/>
        </p:scale>
        <p:origin x="24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F84F8AA8-FE82-4098-A031-59CB79546DE9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200AA4BE-E60B-4EDA-9206-C74639CF93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471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0613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26"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832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11CF5-39DF-4058-93A7-28BCCDAEEB3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2855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99501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0704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01092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19943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53585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0453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他の班も含めて、会場はこのような配置になっています。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自分の移動先が分かりますか？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それでは、机上の荷物を簡単に片づけて移動をお願いします。</a:t>
            </a:r>
            <a:endParaRPr kumimoji="1" lang="en-US" altLang="ja-JP" dirty="0" smtClean="0"/>
          </a:p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20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1001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①に班番号をお書き下さい。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さらに、②ですが、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４名で確認して０から３の数字を割り振ります。その方法は幼小中高特行政の順、担当学年の順です。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できましたか？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③ＡとＢの足し算です。自分のグループ番号と先ほどの０～３の数字を足して下さい。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この数字が移動先の班番号となります。数字が出ましたか？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まだの方は、班内で確認して下さい。</a:t>
            </a:r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21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5728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11CF5-39DF-4058-93A7-28BCCDAEEB3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3023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同じ色のついている</a:t>
            </a:r>
            <a:r>
              <a:rPr kumimoji="1" lang="en-US" altLang="ja-JP" dirty="0" smtClean="0"/>
              <a:t>4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グループで移動をしていきますが、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★このグループを例に説明します。★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22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25877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4</a:t>
            </a:r>
            <a:r>
              <a:rPr kumimoji="1" lang="ja-JP" altLang="en-US" dirty="0" smtClean="0"/>
              <a:t>人～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人いると思うのですが、★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23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07500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まずは発表者になる方お一人を決めます。</a:t>
            </a:r>
          </a:p>
          <a:p>
            <a:r>
              <a:rPr kumimoji="1" lang="ja-JP" altLang="en-US" dirty="0" smtClean="0"/>
              <a:t>その方は、その場に残っていただきます。</a:t>
            </a:r>
          </a:p>
          <a:p>
            <a:r>
              <a:rPr kumimoji="1" lang="ja-JP" altLang="en-US" dirty="0" smtClean="0"/>
              <a:t>ほかのメンバーは、★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24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0480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このように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25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06305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ひとりずつ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26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91897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移動します。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人班の場合は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人目は違う色の席に移動して下さい？）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27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14161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では、だれがどこに行くか確認して下さい。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よろしいですか？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移動をお願いします。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★</a:t>
            </a:r>
            <a:endParaRPr kumimoji="1" lang="en-US" altLang="ja-JP" dirty="0" smtClean="0"/>
          </a:p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28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77633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ここで、グループを変更したいと思います。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まずは、自分の班番号はいいですか？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29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45027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基本の動きはどれも同じです。</a:t>
            </a:r>
          </a:p>
          <a:p>
            <a:r>
              <a:rPr kumimoji="1" lang="ja-JP" altLang="en-US" dirty="0" smtClean="0"/>
              <a:t>机の左から順に①②③とします。</a:t>
            </a:r>
          </a:p>
          <a:p>
            <a:r>
              <a:rPr kumimoji="1" lang="ja-JP" altLang="en-US" dirty="0" smtClean="0"/>
              <a:t>同じ番号の人が集まります。</a:t>
            </a:r>
          </a:p>
          <a:p>
            <a:r>
              <a:rPr kumimoji="1" lang="ja-JP" altLang="en-US" dirty="0" smtClean="0"/>
              <a:t>横での移動の場合は左側に１番が右側に３番が</a:t>
            </a:r>
          </a:p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30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24768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基本の動きはどれも同じです。</a:t>
            </a:r>
          </a:p>
          <a:p>
            <a:r>
              <a:rPr kumimoji="1" lang="ja-JP" altLang="en-US" dirty="0" smtClean="0"/>
              <a:t>机の左から順に①②③とします。</a:t>
            </a:r>
          </a:p>
          <a:p>
            <a:r>
              <a:rPr kumimoji="1" lang="ja-JP" altLang="en-US" dirty="0" smtClean="0"/>
              <a:t>同じ番号の人が集まります。</a:t>
            </a:r>
          </a:p>
          <a:p>
            <a:r>
              <a:rPr kumimoji="1" lang="ja-JP" altLang="en-US" dirty="0" smtClean="0"/>
              <a:t>横での移動の場合は左側に１番が右側に３番が</a:t>
            </a:r>
          </a:p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31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1786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59391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基本の動きはどれも同じです。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机の左から順に①②③とします。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同じ番号の人が集まります。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横での移動の場合は左側に１番が右側に３番が</a:t>
            </a:r>
            <a:endParaRPr kumimoji="1" lang="en-US" altLang="ja-JP" dirty="0" smtClean="0"/>
          </a:p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32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3393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4725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1200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3826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0045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9748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AA4BE-E60B-4EDA-9206-C74639CF933A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8512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78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01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6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01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08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63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235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45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6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86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1EE0-A062-4F46-844F-B0D17EBB94DE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31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1EE0-A062-4F46-844F-B0D17EBB94DE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10E7F-B0B6-4438-AD98-FD47DA459F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68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18457" y="1175657"/>
            <a:ext cx="790302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演習では</a:t>
            </a:r>
            <a:endParaRPr kumimoji="1"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　</a:t>
            </a:r>
            <a:r>
              <a:rPr lang="en-US" altLang="ja-JP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lang="en-US" altLang="ja-JP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｢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研修振り返り用紙」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　発表資料の冊子</a:t>
            </a:r>
            <a:endParaRPr kumimoji="1"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　</a:t>
            </a:r>
            <a:r>
              <a:rPr kumimoji="1"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付箋（水色、黄色）</a:t>
            </a:r>
            <a:endParaRPr kumimoji="1"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を使います。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718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017959" y="5678509"/>
            <a:ext cx="33773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本日は終了です。</a:t>
            </a:r>
            <a:endParaRPr kumimoji="1" lang="en-US" altLang="ja-JP" sz="2000" dirty="0" smtClean="0"/>
          </a:p>
          <a:p>
            <a:r>
              <a:rPr kumimoji="1" lang="ja-JP" altLang="en-US" sz="2000" dirty="0" smtClean="0"/>
              <a:t>ご協力ありがとうございました。</a:t>
            </a:r>
            <a:endParaRPr kumimoji="1" lang="ja-JP" altLang="en-US" sz="2000" dirty="0"/>
          </a:p>
        </p:txBody>
      </p:sp>
      <p:sp>
        <p:nvSpPr>
          <p:cNvPr id="14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7398" y="615792"/>
            <a:ext cx="140775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まとめ</a:t>
            </a:r>
            <a:endParaRPr lang="ja-JP" altLang="en-US" sz="4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903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75008" y="1313645"/>
            <a:ext cx="4739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以下、白黒Ｖｅｒと机の移動の別Ｖｅｒを参考に載せます。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988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四角形: 角を丸くする 12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1434" y="1895290"/>
            <a:ext cx="78321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研修した内容について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自分の考え」や「学び」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グループで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表出</a:t>
            </a:r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共有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協議</a:t>
            </a:r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ことを通し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内容をさらに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深く理解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するとともに、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組織的な授業改善の取組に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つなげる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301277" y="895720"/>
            <a:ext cx="8516152" cy="5436000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0222" y="400348"/>
            <a:ext cx="1382110" cy="113877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32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演習の</a:t>
            </a:r>
            <a:endParaRPr lang="en-US" altLang="ja-JP" sz="32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36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</a:t>
            </a:r>
            <a:endParaRPr lang="ja-JP" altLang="en-US" sz="36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320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四角形: 角を丸くする 12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プレースホルダー 2"/>
          <p:cNvSpPr txBox="1">
            <a:spLocks/>
          </p:cNvSpPr>
          <p:nvPr/>
        </p:nvSpPr>
        <p:spPr>
          <a:xfrm>
            <a:off x="704265" y="1917695"/>
            <a:ext cx="8169570" cy="46443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　目的と流れの確認　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　個人で研修内容を振り返る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グループでそれぞれの考えを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伝え合う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移動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algn="l"/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　別のグループでさらに伝え合う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　省察・まとめ　　　　　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301277" y="895720"/>
            <a:ext cx="8516152" cy="5436000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20222" y="400348"/>
            <a:ext cx="1420582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32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演習の</a:t>
            </a:r>
            <a:endParaRPr lang="en-US" altLang="ja-JP" sz="32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流れ</a:t>
            </a:r>
            <a:endParaRPr lang="ja-JP" altLang="en-US" sz="36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259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/>
          <a:srcRect t="15240"/>
          <a:stretch/>
        </p:blipFill>
        <p:spPr>
          <a:xfrm>
            <a:off x="1033134" y="2132856"/>
            <a:ext cx="7781925" cy="2430098"/>
          </a:xfrm>
          <a:prstGeom prst="rect">
            <a:avLst/>
          </a:prstGeom>
        </p:spPr>
      </p:pic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436000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381070" y="5229200"/>
            <a:ext cx="1270628" cy="889001"/>
            <a:chOff x="2222424" y="5264149"/>
            <a:chExt cx="1550441" cy="889001"/>
          </a:xfrm>
        </p:grpSpPr>
        <p:sp>
          <p:nvSpPr>
            <p:cNvPr id="21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2222424" y="5385483"/>
              <a:ext cx="1519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８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endParaRPr lang="ja-JP" altLang="en-US" sz="4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651698" y="1083456"/>
            <a:ext cx="67000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重要だと思ったこと等を書き出し、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その理由を添える。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50177" y="5157192"/>
            <a:ext cx="67000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この後の共有では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この用紙を回し読みします。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メモ 15"/>
          <p:cNvSpPr/>
          <p:nvPr/>
        </p:nvSpPr>
        <p:spPr>
          <a:xfrm>
            <a:off x="2049713" y="2883768"/>
            <a:ext cx="3127896" cy="836526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24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・○○○○○○○○。</a:t>
            </a: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49713" y="3936925"/>
            <a:ext cx="3127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・○○○○○○○○。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91518" y="3071198"/>
            <a:ext cx="3127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・○○○○○○○○。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91518" y="3962090"/>
            <a:ext cx="3127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・○○○○○○○○。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27342" y="3384267"/>
            <a:ext cx="324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（直接記入された付箋を貼る）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127342" y="4245067"/>
            <a:ext cx="324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（直接書き込む）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478885" y="3117364"/>
            <a:ext cx="50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３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505275" y="3916751"/>
            <a:ext cx="50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５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25392" y="352377"/>
            <a:ext cx="3176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研修内容を振り返る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127342" y="4675407"/>
            <a:ext cx="324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付箋･直接記入のどちらでも可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765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436000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10746" y="431126"/>
            <a:ext cx="1415772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32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共有</a:t>
            </a:r>
            <a:endParaRPr lang="en-US" altLang="ja-JP" sz="32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協議１</a:t>
            </a:r>
            <a:endParaRPr lang="ja-JP" altLang="en-US" sz="32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25392" y="352377"/>
            <a:ext cx="3176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共有・協議１の視点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89926" y="1779735"/>
            <a:ext cx="658530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個人の振り返りを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グループ内で共有することで、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相互の捉え方について</a:t>
            </a:r>
            <a:endParaRPr lang="en-US" altLang="ja-JP" sz="4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共通点や相違点から分析し学びを深めよう！</a:t>
            </a:r>
            <a:endParaRPr lang="en-US" altLang="ja-JP" sz="4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028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436000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381070" y="5229200"/>
            <a:ext cx="1270628" cy="889001"/>
            <a:chOff x="2222424" y="5264149"/>
            <a:chExt cx="1550441" cy="889001"/>
          </a:xfrm>
        </p:grpSpPr>
        <p:sp>
          <p:nvSpPr>
            <p:cNvPr id="21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2222424" y="5385483"/>
              <a:ext cx="1519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13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431126"/>
            <a:ext cx="1415772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32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32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</a:t>
            </a:r>
            <a:endParaRPr lang="en-US" altLang="ja-JP" sz="32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協議１</a:t>
            </a:r>
            <a:endParaRPr lang="ja-JP" altLang="en-US" sz="32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97706" y="1995890"/>
            <a:ext cx="81197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①書かれたワークシートを回し読みする。</a:t>
            </a:r>
          </a:p>
          <a:p>
            <a:pPr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②回し読みの結果、最低限の質疑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を行う。</a:t>
            </a:r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③多数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や少数でも良い思う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について互いに交流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25392" y="352377"/>
            <a:ext cx="3176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共有・協議１の方法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3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436000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381070" y="5256655"/>
            <a:ext cx="1270628" cy="889001"/>
            <a:chOff x="2222424" y="5264149"/>
            <a:chExt cx="1550441" cy="889001"/>
          </a:xfrm>
        </p:grpSpPr>
        <p:sp>
          <p:nvSpPr>
            <p:cNvPr id="21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2222424" y="5385483"/>
              <a:ext cx="1519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８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5505" y="431126"/>
            <a:ext cx="1415772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3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32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</a:t>
            </a:r>
            <a:endParaRPr lang="en-US" altLang="ja-JP" sz="32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協議２</a:t>
            </a:r>
            <a:endParaRPr lang="ja-JP" altLang="en-US" sz="32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49257" y="1985229"/>
            <a:ext cx="72759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共有する事項は以下の２点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個人の振り返りの内容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共有･協議１での内容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時間が少ないので要領よく！）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25392" y="352377"/>
            <a:ext cx="4362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新規グループ内で共有する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1013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メモ 11"/>
          <p:cNvSpPr/>
          <p:nvPr/>
        </p:nvSpPr>
        <p:spPr>
          <a:xfrm>
            <a:off x="2306006" y="3775529"/>
            <a:ext cx="5700073" cy="2370127"/>
          </a:xfrm>
          <a:prstGeom prst="foldedCorner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406412" y="5256655"/>
            <a:ext cx="1245288" cy="889001"/>
            <a:chOff x="2253345" y="5264149"/>
            <a:chExt cx="1519520" cy="889001"/>
          </a:xfrm>
        </p:grpSpPr>
        <p:sp>
          <p:nvSpPr>
            <p:cNvPr id="21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2253345" y="5385483"/>
              <a:ext cx="151952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7" name="サブタイトル 2"/>
          <p:cNvSpPr txBox="1">
            <a:spLocks/>
          </p:cNvSpPr>
          <p:nvPr/>
        </p:nvSpPr>
        <p:spPr>
          <a:xfrm>
            <a:off x="301277" y="895719"/>
            <a:ext cx="8516152" cy="5436000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48743" y="3613719"/>
            <a:ext cx="57737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演習を通して、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・どんな深まりがありましたか。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・新たに見えてきたことは？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5983" y="615792"/>
            <a:ext cx="121058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省察</a:t>
            </a:r>
            <a:endParaRPr lang="ja-JP" altLang="en-US" sz="4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921276" y="1104233"/>
            <a:ext cx="28742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演習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74333" y="1674727"/>
            <a:ext cx="6563418" cy="187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研修した内容について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自分の考え」や「学び」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グループで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表出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共有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協議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ことを通し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内容をさらに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深く理解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するとともに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組織的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な授業改善の取組に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つなげる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5576" y="4005064"/>
            <a:ext cx="1476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黄色付箋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8370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01277" y="895721"/>
            <a:ext cx="8516152" cy="5436000"/>
          </a:xfrm>
          <a:prstGeom prst="rect">
            <a:avLst/>
          </a:prstGeom>
          <a:ln w="571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503427" y="5731621"/>
            <a:ext cx="4314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ご協力ありがとうございました。</a:t>
            </a:r>
            <a:endParaRPr kumimoji="1" lang="ja-JP" altLang="en-US" sz="2400" dirty="0"/>
          </a:p>
        </p:txBody>
      </p:sp>
      <p:sp>
        <p:nvSpPr>
          <p:cNvPr id="14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7398" y="615792"/>
            <a:ext cx="140775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まとめ</a:t>
            </a:r>
            <a:endParaRPr lang="ja-JP" altLang="en-US" sz="4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57538" y="1056460"/>
            <a:ext cx="55651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黄色付箋を</a:t>
            </a:r>
            <a:endParaRPr kumimoji="1"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お貼り下さい。</a:t>
            </a:r>
            <a:endParaRPr kumimoji="1"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19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楕円 7"/>
          <p:cNvSpPr/>
          <p:nvPr/>
        </p:nvSpPr>
        <p:spPr>
          <a:xfrm>
            <a:off x="161183" y="87860"/>
            <a:ext cx="1620000" cy="1620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61182" y="914400"/>
            <a:ext cx="8712653" cy="55695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9008" y="482361"/>
            <a:ext cx="1784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endParaRPr kumimoji="1"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1434" y="1895290"/>
            <a:ext cx="78321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研修した内容について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自分の考え」や「学び」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グループで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表出</a:t>
            </a:r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共有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協議</a:t>
            </a:r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ことを通し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内容をさらに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深く理解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するとともに、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組織的な授業改善の取組に</a:t>
            </a:r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つなげる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4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91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641" y="1726717"/>
            <a:ext cx="8387148" cy="4968552"/>
          </a:xfrm>
          <a:prstGeom prst="rect">
            <a:avLst/>
          </a:prstGeom>
        </p:spPr>
      </p:pic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857844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endParaRPr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667802" y="383550"/>
            <a:ext cx="3367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移動先の位置を確認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34931" y="2195881"/>
            <a:ext cx="47005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/>
              <a:t>仮の</a:t>
            </a:r>
            <a:endParaRPr kumimoji="1" lang="en-US" altLang="ja-JP" sz="9600" dirty="0" smtClean="0"/>
          </a:p>
          <a:p>
            <a:r>
              <a:rPr kumimoji="1" lang="ja-JP" altLang="en-US" sz="9600" dirty="0" smtClean="0"/>
              <a:t>全体図</a:t>
            </a:r>
            <a:endParaRPr kumimoji="1" lang="en-US" altLang="ja-JP" sz="9600" dirty="0" smtClean="0"/>
          </a:p>
          <a:p>
            <a:r>
              <a:rPr lang="en-US" altLang="ja-JP" sz="9600" dirty="0"/>
              <a:t>(</a:t>
            </a:r>
            <a:r>
              <a:rPr lang="ja-JP" altLang="en-US" sz="9600" dirty="0"/>
              <a:t>色</a:t>
            </a:r>
            <a:r>
              <a:rPr lang="ja-JP" altLang="en-US" sz="9600" dirty="0" smtClean="0"/>
              <a:t>無し</a:t>
            </a:r>
            <a:r>
              <a:rPr lang="ja-JP" altLang="en-US" sz="9600" dirty="0"/>
              <a:t>）</a:t>
            </a:r>
            <a:endParaRPr kumimoji="1" lang="ja-JP" altLang="en-US" sz="9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81565" y="119589"/>
            <a:ext cx="3692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方法１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327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857844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endParaRPr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667802" y="383550"/>
            <a:ext cx="2344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移動の方法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11277" y="1869389"/>
            <a:ext cx="7706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①自分のグループ番号は</a:t>
            </a:r>
            <a:r>
              <a:rPr lang="ja-JP" altLang="en-US" sz="3600" dirty="0" smtClean="0"/>
              <a:t>（Ａ＝　　　）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11277" y="2534029"/>
            <a:ext cx="72136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②移動のための０から３の番号を割り振る。（Ｂ＝</a:t>
            </a:r>
            <a:r>
              <a:rPr lang="ja-JP" altLang="en-US" sz="3600" dirty="0"/>
              <a:t>　</a:t>
            </a:r>
            <a:r>
              <a:rPr lang="ja-JP" altLang="en-US" sz="3600" dirty="0" smtClean="0"/>
              <a:t>　　）</a:t>
            </a:r>
            <a:endParaRPr lang="en-US" altLang="ja-JP" sz="3600" dirty="0" smtClean="0"/>
          </a:p>
          <a:p>
            <a:r>
              <a:rPr kumimoji="1" lang="ja-JP" altLang="en-US" sz="3600" dirty="0"/>
              <a:t>　</a:t>
            </a:r>
            <a:r>
              <a:rPr kumimoji="1" lang="ja-JP" altLang="en-US" sz="3600" dirty="0" smtClean="0"/>
              <a:t>（</a:t>
            </a:r>
            <a:r>
              <a:rPr lang="ja-JP" altLang="en-US" sz="3600" dirty="0" smtClean="0"/>
              <a:t>幼</a:t>
            </a:r>
            <a:r>
              <a:rPr lang="ja-JP" altLang="en-US" sz="3600" dirty="0"/>
              <a:t>小中高</a:t>
            </a:r>
            <a:r>
              <a:rPr lang="ja-JP" altLang="en-US" sz="3600" dirty="0" smtClean="0"/>
              <a:t>特行政の順で同じ校種なら担当学年が小さい方が先）</a:t>
            </a:r>
            <a:endParaRPr kumimoji="1" lang="ja-JP" altLang="en-US" sz="3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11277" y="4812243"/>
            <a:ext cx="7706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③移動する席はＡ＋Ｂ＝（　　）＋（　　）</a:t>
            </a:r>
            <a:endParaRPr lang="en-US" altLang="ja-JP" sz="3600" dirty="0" smtClean="0"/>
          </a:p>
          <a:p>
            <a:r>
              <a:rPr kumimoji="1" lang="ja-JP" altLang="en-US" sz="3600" dirty="0"/>
              <a:t>　</a:t>
            </a:r>
            <a:r>
              <a:rPr kumimoji="1" lang="ja-JP" altLang="en-US" sz="3600" dirty="0" smtClean="0"/>
              <a:t>　　　　　　　　　　　　　＝</a:t>
            </a:r>
            <a:r>
              <a:rPr kumimoji="1" lang="ja-JP" altLang="en-US" sz="3600" u="sng" dirty="0" smtClean="0"/>
              <a:t>（　　）</a:t>
            </a:r>
            <a:endParaRPr kumimoji="1" lang="ja-JP" altLang="en-US" sz="3600" u="sng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58790" y="5982462"/>
            <a:ext cx="7706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　（ただし、〇以上の数字の人は〇を引く＝</a:t>
            </a:r>
            <a:r>
              <a:rPr kumimoji="1" lang="ja-JP" altLang="en-US" sz="2800" u="sng" dirty="0" smtClean="0"/>
              <a:t>（　　）</a:t>
            </a:r>
            <a:r>
              <a:rPr kumimoji="1" lang="ja-JP" altLang="en-US" sz="2800" dirty="0" smtClean="0"/>
              <a:t>）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779049" y="152717"/>
            <a:ext cx="3692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方法１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84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81" y="1710366"/>
            <a:ext cx="8387148" cy="4968552"/>
          </a:xfrm>
          <a:prstGeom prst="rect">
            <a:avLst/>
          </a:prstGeom>
        </p:spPr>
      </p:pic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857844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endParaRPr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320485" y="1566350"/>
            <a:ext cx="2808312" cy="1809098"/>
          </a:xfrm>
          <a:prstGeom prst="ellipse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79049" y="346312"/>
            <a:ext cx="3692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方法２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907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857844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endParaRPr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083" y="2086068"/>
            <a:ext cx="7562540" cy="4589980"/>
          </a:xfrm>
          <a:prstGeom prst="rect">
            <a:avLst/>
          </a:prstGeom>
        </p:spPr>
      </p:pic>
      <p:sp>
        <p:nvSpPr>
          <p:cNvPr id="12" name="スマイル 11"/>
          <p:cNvSpPr/>
          <p:nvPr/>
        </p:nvSpPr>
        <p:spPr>
          <a:xfrm>
            <a:off x="1141525" y="1876271"/>
            <a:ext cx="743503" cy="740809"/>
          </a:xfrm>
          <a:prstGeom prst="smileyFace">
            <a:avLst/>
          </a:prstGeom>
          <a:solidFill>
            <a:srgbClr val="FFD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スマイル 12"/>
          <p:cNvSpPr/>
          <p:nvPr/>
        </p:nvSpPr>
        <p:spPr>
          <a:xfrm>
            <a:off x="1141524" y="3604814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スマイル 13"/>
          <p:cNvSpPr/>
          <p:nvPr/>
        </p:nvSpPr>
        <p:spPr>
          <a:xfrm>
            <a:off x="2941725" y="1872300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マイル 14"/>
          <p:cNvSpPr/>
          <p:nvPr/>
        </p:nvSpPr>
        <p:spPr>
          <a:xfrm>
            <a:off x="2941725" y="3604814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779049" y="104963"/>
            <a:ext cx="3692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方法２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501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857844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endParaRPr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083" y="2086068"/>
            <a:ext cx="7562540" cy="4589980"/>
          </a:xfrm>
          <a:prstGeom prst="rect">
            <a:avLst/>
          </a:prstGeom>
        </p:spPr>
      </p:pic>
      <p:sp>
        <p:nvSpPr>
          <p:cNvPr id="13" name="スマイル 12"/>
          <p:cNvSpPr/>
          <p:nvPr/>
        </p:nvSpPr>
        <p:spPr>
          <a:xfrm>
            <a:off x="1141524" y="3604814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スマイル 13"/>
          <p:cNvSpPr/>
          <p:nvPr/>
        </p:nvSpPr>
        <p:spPr>
          <a:xfrm>
            <a:off x="2941725" y="1872300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マイル 14"/>
          <p:cNvSpPr/>
          <p:nvPr/>
        </p:nvSpPr>
        <p:spPr>
          <a:xfrm>
            <a:off x="2941725" y="3604814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スマイル 16"/>
          <p:cNvSpPr/>
          <p:nvPr/>
        </p:nvSpPr>
        <p:spPr>
          <a:xfrm>
            <a:off x="1141524" y="1872300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971250" y="96647"/>
            <a:ext cx="3692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方法２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901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857844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endParaRPr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083" y="2086068"/>
            <a:ext cx="7562540" cy="4589980"/>
          </a:xfrm>
          <a:prstGeom prst="rect">
            <a:avLst/>
          </a:prstGeom>
        </p:spPr>
      </p:pic>
      <p:sp>
        <p:nvSpPr>
          <p:cNvPr id="12" name="スマイル 11"/>
          <p:cNvSpPr/>
          <p:nvPr/>
        </p:nvSpPr>
        <p:spPr>
          <a:xfrm>
            <a:off x="1141525" y="1876271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スマイル 12"/>
          <p:cNvSpPr/>
          <p:nvPr/>
        </p:nvSpPr>
        <p:spPr>
          <a:xfrm>
            <a:off x="1075660" y="4614439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スマイル 13"/>
          <p:cNvSpPr/>
          <p:nvPr/>
        </p:nvSpPr>
        <p:spPr>
          <a:xfrm>
            <a:off x="2941725" y="1872300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マイル 14"/>
          <p:cNvSpPr/>
          <p:nvPr/>
        </p:nvSpPr>
        <p:spPr>
          <a:xfrm>
            <a:off x="2941725" y="3604814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779049" y="99434"/>
            <a:ext cx="3692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方法２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807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857844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endParaRPr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083" y="2086068"/>
            <a:ext cx="7562540" cy="4589980"/>
          </a:xfrm>
          <a:prstGeom prst="rect">
            <a:avLst/>
          </a:prstGeom>
        </p:spPr>
      </p:pic>
      <p:sp>
        <p:nvSpPr>
          <p:cNvPr id="12" name="スマイル 11"/>
          <p:cNvSpPr/>
          <p:nvPr/>
        </p:nvSpPr>
        <p:spPr>
          <a:xfrm>
            <a:off x="1141525" y="1876271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スマイル 12"/>
          <p:cNvSpPr/>
          <p:nvPr/>
        </p:nvSpPr>
        <p:spPr>
          <a:xfrm>
            <a:off x="1075660" y="4551597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スマイル 13"/>
          <p:cNvSpPr/>
          <p:nvPr/>
        </p:nvSpPr>
        <p:spPr>
          <a:xfrm>
            <a:off x="5461405" y="1876271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マイル 14"/>
          <p:cNvSpPr/>
          <p:nvPr/>
        </p:nvSpPr>
        <p:spPr>
          <a:xfrm>
            <a:off x="2941725" y="3604814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779049" y="96647"/>
            <a:ext cx="3692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方法２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283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857844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endParaRPr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083" y="2086068"/>
            <a:ext cx="7562540" cy="4589980"/>
          </a:xfrm>
          <a:prstGeom prst="rect">
            <a:avLst/>
          </a:prstGeom>
        </p:spPr>
      </p:pic>
      <p:sp>
        <p:nvSpPr>
          <p:cNvPr id="12" name="スマイル 11"/>
          <p:cNvSpPr/>
          <p:nvPr/>
        </p:nvSpPr>
        <p:spPr>
          <a:xfrm>
            <a:off x="1141525" y="1876271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スマイル 12"/>
          <p:cNvSpPr/>
          <p:nvPr/>
        </p:nvSpPr>
        <p:spPr>
          <a:xfrm>
            <a:off x="1039139" y="4553478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スマイル 13"/>
          <p:cNvSpPr/>
          <p:nvPr/>
        </p:nvSpPr>
        <p:spPr>
          <a:xfrm>
            <a:off x="5359805" y="2008552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マイル 14"/>
          <p:cNvSpPr/>
          <p:nvPr/>
        </p:nvSpPr>
        <p:spPr>
          <a:xfrm>
            <a:off x="5359805" y="4553479"/>
            <a:ext cx="743503" cy="740809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779049" y="92571"/>
            <a:ext cx="3692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方法２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188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81" y="1710366"/>
            <a:ext cx="8387148" cy="4968552"/>
          </a:xfrm>
          <a:prstGeom prst="rect">
            <a:avLst/>
          </a:prstGeom>
        </p:spPr>
      </p:pic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857844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endParaRPr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69201" y="92571"/>
            <a:ext cx="3692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方法２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850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514" y="1537295"/>
            <a:ext cx="7462714" cy="5057465"/>
          </a:xfrm>
          <a:prstGeom prst="rect">
            <a:avLst/>
          </a:prstGeom>
        </p:spPr>
      </p:pic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857844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endParaRPr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667802" y="383550"/>
            <a:ext cx="3692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自分の班番号を確認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79049" y="96647"/>
            <a:ext cx="111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方法３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455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1182" y="914400"/>
            <a:ext cx="8712653" cy="55695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79008" y="87860"/>
            <a:ext cx="1784350" cy="1620000"/>
            <a:chOff x="6598025" y="317500"/>
            <a:chExt cx="1784350" cy="1620000"/>
          </a:xfrm>
        </p:grpSpPr>
        <p:sp>
          <p:nvSpPr>
            <p:cNvPr id="6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598025" y="804334"/>
              <a:ext cx="17843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48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流れ</a:t>
              </a:r>
              <a:endParaRPr kumimoji="1" lang="ja-JP" altLang="en-US" sz="4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9" name="テキスト プレースホルダー 2"/>
          <p:cNvSpPr txBox="1">
            <a:spLocks/>
          </p:cNvSpPr>
          <p:nvPr/>
        </p:nvSpPr>
        <p:spPr>
          <a:xfrm>
            <a:off x="704265" y="1917695"/>
            <a:ext cx="8169570" cy="46443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　目的と流れの確認　　　　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２分）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　個人で研修内容を振り返る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９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algn="l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グループでそれぞれの考えを伝え合う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(15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algn="l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移動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４分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algn="l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別のグループでさらに伝え合う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(12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algn="l"/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　省察・まとめ　　　　　 （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分）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20127" y="345667"/>
            <a:ext cx="1496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合計（</a:t>
            </a:r>
            <a:r>
              <a:rPr lang="en-US" altLang="ja-JP" sz="2000" dirty="0" smtClean="0"/>
              <a:t>50</a:t>
            </a:r>
            <a:r>
              <a:rPr lang="ja-JP" altLang="en-US" sz="2000" dirty="0" smtClean="0"/>
              <a:t>分）</a:t>
            </a:r>
            <a:endParaRPr kumimoji="1" lang="ja-JP" altLang="en-US" sz="2000" dirty="0"/>
          </a:p>
        </p:txBody>
      </p:sp>
      <p:sp>
        <p:nvSpPr>
          <p:cNvPr id="11" name="テキスト プレースホルダー 2"/>
          <p:cNvSpPr txBox="1">
            <a:spLocks/>
          </p:cNvSpPr>
          <p:nvPr/>
        </p:nvSpPr>
        <p:spPr>
          <a:xfrm>
            <a:off x="9509760" y="1850394"/>
            <a:ext cx="8025140" cy="35547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　個人で研修内容を振り返る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７分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algn="l"/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グループでそれぞれの考えを伝え合う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(1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２分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algn="l"/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　省察・まとめ　　　　　 （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分）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964702" y="297695"/>
            <a:ext cx="23284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短縮版</a:t>
            </a:r>
            <a:r>
              <a:rPr lang="ja-JP" altLang="en-US" sz="2000" dirty="0"/>
              <a:t>（</a:t>
            </a:r>
            <a:r>
              <a:rPr lang="en-US" altLang="ja-JP" sz="2000" dirty="0" smtClean="0"/>
              <a:t>25</a:t>
            </a:r>
            <a:r>
              <a:rPr lang="ja-JP" altLang="en-US" sz="2000" dirty="0" smtClean="0"/>
              <a:t>分）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357007" y="1365871"/>
            <a:ext cx="17913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（時間は目安）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8682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857844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endParaRPr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661583" y="1898310"/>
            <a:ext cx="2071750" cy="617410"/>
          </a:xfrm>
          <a:prstGeom prst="rect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スマイル 31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2408108" y="2582319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スマイル 34">
            <a:extLst>
              <a:ext uri="{FF2B5EF4-FFF2-40B4-BE49-F238E27FC236}">
                <a16:creationId xmlns="" xmlns:a16="http://schemas.microsoft.com/office/drawing/2014/main" id="{FD3B7E6E-5E0A-4B66-9C68-92766E3CD2D4}"/>
              </a:ext>
            </a:extLst>
          </p:cNvPr>
          <p:cNvSpPr/>
          <p:nvPr/>
        </p:nvSpPr>
        <p:spPr>
          <a:xfrm>
            <a:off x="3154632" y="2582319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スマイル 39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1661584" y="2582319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4073784" y="1898310"/>
            <a:ext cx="2071750" cy="617410"/>
          </a:xfrm>
          <a:prstGeom prst="rect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スマイル 42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4820309" y="2582319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スマイル 43">
            <a:extLst>
              <a:ext uri="{FF2B5EF4-FFF2-40B4-BE49-F238E27FC236}">
                <a16:creationId xmlns="" xmlns:a16="http://schemas.microsoft.com/office/drawing/2014/main" id="{FD3B7E6E-5E0A-4B66-9C68-92766E3CD2D4}"/>
              </a:ext>
            </a:extLst>
          </p:cNvPr>
          <p:cNvSpPr/>
          <p:nvPr/>
        </p:nvSpPr>
        <p:spPr>
          <a:xfrm>
            <a:off x="5566833" y="2582319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スマイル 44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4073785" y="2582319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6485985" y="1898310"/>
            <a:ext cx="2071750" cy="617410"/>
          </a:xfrm>
          <a:prstGeom prst="rect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スマイル 46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7232510" y="2582319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スマイル 47">
            <a:extLst>
              <a:ext uri="{FF2B5EF4-FFF2-40B4-BE49-F238E27FC236}">
                <a16:creationId xmlns="" xmlns:a16="http://schemas.microsoft.com/office/drawing/2014/main" id="{FD3B7E6E-5E0A-4B66-9C68-92766E3CD2D4}"/>
              </a:ext>
            </a:extLst>
          </p:cNvPr>
          <p:cNvSpPr/>
          <p:nvPr/>
        </p:nvSpPr>
        <p:spPr>
          <a:xfrm>
            <a:off x="7979034" y="2582319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スマイル 48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6485986" y="2582319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1661583" y="4602459"/>
            <a:ext cx="2071750" cy="617410"/>
          </a:xfrm>
          <a:prstGeom prst="rect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スマイル 50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2408108" y="5286468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スマイル 51">
            <a:extLst>
              <a:ext uri="{FF2B5EF4-FFF2-40B4-BE49-F238E27FC236}">
                <a16:creationId xmlns="" xmlns:a16="http://schemas.microsoft.com/office/drawing/2014/main" id="{FD3B7E6E-5E0A-4B66-9C68-92766E3CD2D4}"/>
              </a:ext>
            </a:extLst>
          </p:cNvPr>
          <p:cNvSpPr/>
          <p:nvPr/>
        </p:nvSpPr>
        <p:spPr>
          <a:xfrm>
            <a:off x="3154632" y="5286468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スマイル 52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1661584" y="5286468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4073784" y="4596508"/>
            <a:ext cx="2071750" cy="617410"/>
          </a:xfrm>
          <a:prstGeom prst="rect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スマイル 54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4820309" y="5280517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スマイル 55">
            <a:extLst>
              <a:ext uri="{FF2B5EF4-FFF2-40B4-BE49-F238E27FC236}">
                <a16:creationId xmlns="" xmlns:a16="http://schemas.microsoft.com/office/drawing/2014/main" id="{FD3B7E6E-5E0A-4B66-9C68-92766E3CD2D4}"/>
              </a:ext>
            </a:extLst>
          </p:cNvPr>
          <p:cNvSpPr/>
          <p:nvPr/>
        </p:nvSpPr>
        <p:spPr>
          <a:xfrm>
            <a:off x="5566833" y="5280517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スマイル 56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4073785" y="5280517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6485985" y="4596508"/>
            <a:ext cx="2071750" cy="617410"/>
          </a:xfrm>
          <a:prstGeom prst="rect">
            <a:avLst/>
          </a:prstGeom>
          <a:solidFill>
            <a:srgbClr val="FFC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スマイル 58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7232510" y="5280517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スマイル 59">
            <a:extLst>
              <a:ext uri="{FF2B5EF4-FFF2-40B4-BE49-F238E27FC236}">
                <a16:creationId xmlns="" xmlns:a16="http://schemas.microsoft.com/office/drawing/2014/main" id="{FD3B7E6E-5E0A-4B66-9C68-92766E3CD2D4}"/>
              </a:ext>
            </a:extLst>
          </p:cNvPr>
          <p:cNvSpPr/>
          <p:nvPr/>
        </p:nvSpPr>
        <p:spPr>
          <a:xfrm>
            <a:off x="7979034" y="5280517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スマイル 60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6485986" y="5280517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>
            <a:stCxn id="49" idx="0"/>
            <a:endCxn id="35" idx="0"/>
          </p:cNvCxnSpPr>
          <p:nvPr/>
        </p:nvCxnSpPr>
        <p:spPr>
          <a:xfrm flipH="1">
            <a:off x="3443983" y="2582319"/>
            <a:ext cx="3331354" cy="0"/>
          </a:xfrm>
          <a:prstGeom prst="straightConnector1">
            <a:avLst/>
          </a:prstGeom>
          <a:ln w="76200">
            <a:solidFill>
              <a:srgbClr val="008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>
            <a:stCxn id="45" idx="4"/>
            <a:endCxn id="32" idx="4"/>
          </p:cNvCxnSpPr>
          <p:nvPr/>
        </p:nvCxnSpPr>
        <p:spPr>
          <a:xfrm flipH="1">
            <a:off x="2697459" y="3181569"/>
            <a:ext cx="1665677" cy="0"/>
          </a:xfrm>
          <a:prstGeom prst="straightConnector1">
            <a:avLst/>
          </a:prstGeom>
          <a:ln w="76200">
            <a:solidFill>
              <a:srgbClr val="008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47" idx="4"/>
            <a:endCxn id="44" idx="4"/>
          </p:cNvCxnSpPr>
          <p:nvPr/>
        </p:nvCxnSpPr>
        <p:spPr>
          <a:xfrm flipH="1">
            <a:off x="5856184" y="3181569"/>
            <a:ext cx="1665677" cy="0"/>
          </a:xfrm>
          <a:prstGeom prst="straightConnector1">
            <a:avLst/>
          </a:prstGeom>
          <a:ln w="76200">
            <a:solidFill>
              <a:srgbClr val="008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右矢印 68"/>
          <p:cNvSpPr/>
          <p:nvPr/>
        </p:nvSpPr>
        <p:spPr>
          <a:xfrm rot="5400000">
            <a:off x="4764219" y="3102898"/>
            <a:ext cx="690880" cy="1730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67802" y="383550"/>
            <a:ext cx="2344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３人班の交流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40373" y="2018562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　　②　　③</a:t>
            </a:r>
            <a:endParaRPr kumimoji="1" lang="ja-JP" altLang="en-US" sz="24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164966" y="2015719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　　②　　③</a:t>
            </a:r>
            <a:endParaRPr kumimoji="1" lang="ja-JP" altLang="en-US" sz="2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565855" y="1981770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　　②　　③</a:t>
            </a:r>
            <a:endParaRPr kumimoji="1" lang="ja-JP" altLang="en-US" sz="24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740372" y="4674380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　　①　　①</a:t>
            </a:r>
            <a:endParaRPr kumimoji="1" lang="ja-JP" altLang="en-US" sz="24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189878" y="4681692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②</a:t>
            </a:r>
            <a:r>
              <a:rPr kumimoji="1" lang="ja-JP" altLang="en-US" sz="2400" dirty="0" smtClean="0"/>
              <a:t>　　②　　②</a:t>
            </a:r>
            <a:endParaRPr kumimoji="1" lang="ja-JP" altLang="en-US" sz="24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565855" y="4680260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③</a:t>
            </a:r>
            <a:r>
              <a:rPr kumimoji="1" lang="ja-JP" altLang="en-US" sz="2400" dirty="0" smtClean="0"/>
              <a:t>　　③　　③</a:t>
            </a:r>
            <a:endParaRPr kumimoji="1" lang="ja-JP" altLang="en-US" sz="24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779049" y="96647"/>
            <a:ext cx="111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方法３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2949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857844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endParaRPr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921277" y="1437768"/>
            <a:ext cx="2071750" cy="617410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スマイル 31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2667802" y="2121777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スマイル 34">
            <a:extLst>
              <a:ext uri="{FF2B5EF4-FFF2-40B4-BE49-F238E27FC236}">
                <a16:creationId xmlns="" xmlns:a16="http://schemas.microsoft.com/office/drawing/2014/main" id="{FD3B7E6E-5E0A-4B66-9C68-92766E3CD2D4}"/>
              </a:ext>
            </a:extLst>
          </p:cNvPr>
          <p:cNvSpPr/>
          <p:nvPr/>
        </p:nvSpPr>
        <p:spPr>
          <a:xfrm>
            <a:off x="3414326" y="2121777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スマイル 39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1921278" y="2121777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1956546" y="3157835"/>
            <a:ext cx="2071750" cy="617410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スマイル 42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2703071" y="3841844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スマイル 43">
            <a:extLst>
              <a:ext uri="{FF2B5EF4-FFF2-40B4-BE49-F238E27FC236}">
                <a16:creationId xmlns="" xmlns:a16="http://schemas.microsoft.com/office/drawing/2014/main" id="{FD3B7E6E-5E0A-4B66-9C68-92766E3CD2D4}"/>
              </a:ext>
            </a:extLst>
          </p:cNvPr>
          <p:cNvSpPr/>
          <p:nvPr/>
        </p:nvSpPr>
        <p:spPr>
          <a:xfrm>
            <a:off x="3449595" y="3841844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スマイル 44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1956547" y="3841844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1956546" y="4877902"/>
            <a:ext cx="2071750" cy="617410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スマイル 46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2703071" y="5561911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スマイル 47">
            <a:extLst>
              <a:ext uri="{FF2B5EF4-FFF2-40B4-BE49-F238E27FC236}">
                <a16:creationId xmlns="" xmlns:a16="http://schemas.microsoft.com/office/drawing/2014/main" id="{FD3B7E6E-5E0A-4B66-9C68-92766E3CD2D4}"/>
              </a:ext>
            </a:extLst>
          </p:cNvPr>
          <p:cNvSpPr/>
          <p:nvPr/>
        </p:nvSpPr>
        <p:spPr>
          <a:xfrm>
            <a:off x="3449595" y="5561911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スマイル 48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1956547" y="5561911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5304557" y="1437768"/>
            <a:ext cx="2071750" cy="617410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スマイル 50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6051082" y="2121777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スマイル 51">
            <a:extLst>
              <a:ext uri="{FF2B5EF4-FFF2-40B4-BE49-F238E27FC236}">
                <a16:creationId xmlns="" xmlns:a16="http://schemas.microsoft.com/office/drawing/2014/main" id="{FD3B7E6E-5E0A-4B66-9C68-92766E3CD2D4}"/>
              </a:ext>
            </a:extLst>
          </p:cNvPr>
          <p:cNvSpPr/>
          <p:nvPr/>
        </p:nvSpPr>
        <p:spPr>
          <a:xfrm>
            <a:off x="6797606" y="2121777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スマイル 52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5304558" y="2121777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5304557" y="3157835"/>
            <a:ext cx="2071750" cy="617410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スマイル 54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6051082" y="3841844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スマイル 55">
            <a:extLst>
              <a:ext uri="{FF2B5EF4-FFF2-40B4-BE49-F238E27FC236}">
                <a16:creationId xmlns="" xmlns:a16="http://schemas.microsoft.com/office/drawing/2014/main" id="{FD3B7E6E-5E0A-4B66-9C68-92766E3CD2D4}"/>
              </a:ext>
            </a:extLst>
          </p:cNvPr>
          <p:cNvSpPr/>
          <p:nvPr/>
        </p:nvSpPr>
        <p:spPr>
          <a:xfrm>
            <a:off x="6797606" y="3841844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スマイル 56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5304558" y="3841844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5304557" y="4877902"/>
            <a:ext cx="2071750" cy="617410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スマイル 58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6051082" y="5561911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スマイル 59">
            <a:extLst>
              <a:ext uri="{FF2B5EF4-FFF2-40B4-BE49-F238E27FC236}">
                <a16:creationId xmlns="" xmlns:a16="http://schemas.microsoft.com/office/drawing/2014/main" id="{FD3B7E6E-5E0A-4B66-9C68-92766E3CD2D4}"/>
              </a:ext>
            </a:extLst>
          </p:cNvPr>
          <p:cNvSpPr/>
          <p:nvPr/>
        </p:nvSpPr>
        <p:spPr>
          <a:xfrm>
            <a:off x="6797606" y="5561911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スマイル 60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5304558" y="5561911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/>
          <p:nvPr/>
        </p:nvCxnSpPr>
        <p:spPr>
          <a:xfrm flipH="1">
            <a:off x="2402234" y="2757234"/>
            <a:ext cx="479142" cy="1066450"/>
          </a:xfrm>
          <a:prstGeom prst="straightConnector1">
            <a:avLst/>
          </a:prstGeom>
          <a:ln w="76200">
            <a:solidFill>
              <a:srgbClr val="008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flipH="1">
            <a:off x="2373196" y="2776969"/>
            <a:ext cx="1265691" cy="2718343"/>
          </a:xfrm>
          <a:prstGeom prst="straightConnector1">
            <a:avLst/>
          </a:prstGeom>
          <a:ln w="76200">
            <a:solidFill>
              <a:srgbClr val="008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>
            <a:off x="3755321" y="4507693"/>
            <a:ext cx="0" cy="987619"/>
          </a:xfrm>
          <a:prstGeom prst="straightConnector1">
            <a:avLst/>
          </a:prstGeom>
          <a:ln w="76200">
            <a:solidFill>
              <a:srgbClr val="008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右矢印 68"/>
          <p:cNvSpPr/>
          <p:nvPr/>
        </p:nvSpPr>
        <p:spPr>
          <a:xfrm>
            <a:off x="4320986" y="2781119"/>
            <a:ext cx="690880" cy="1730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67802" y="383550"/>
            <a:ext cx="2344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３人班の交流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000067" y="1513408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　　②　　③</a:t>
            </a:r>
            <a:endParaRPr kumimoji="1" lang="ja-JP" altLang="en-US" sz="24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049913" y="3249441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　　②　　③</a:t>
            </a:r>
            <a:endParaRPr kumimoji="1" lang="ja-JP" altLang="en-US" sz="24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049913" y="4973148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　　②　　③</a:t>
            </a:r>
            <a:endParaRPr kumimoji="1" lang="ja-JP" altLang="en-US" sz="24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383347" y="1513407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　　①　　①</a:t>
            </a:r>
            <a:endParaRPr kumimoji="1" lang="ja-JP" altLang="en-US" sz="24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383346" y="3249441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②</a:t>
            </a:r>
            <a:r>
              <a:rPr kumimoji="1" lang="ja-JP" altLang="en-US" sz="2400" dirty="0" smtClean="0"/>
              <a:t>　　②　　②</a:t>
            </a:r>
            <a:endParaRPr kumimoji="1" lang="ja-JP" altLang="en-US" sz="24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383346" y="4991198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③</a:t>
            </a:r>
            <a:r>
              <a:rPr kumimoji="1" lang="ja-JP" altLang="en-US" sz="2400" dirty="0" smtClean="0"/>
              <a:t>　　③　　③</a:t>
            </a:r>
            <a:endParaRPr kumimoji="1" lang="ja-JP" altLang="en-US" sz="2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779049" y="96647"/>
            <a:ext cx="111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方法３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004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309303" y="2220285"/>
            <a:ext cx="2071750" cy="617410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スマイル 31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1055828" y="2904294"/>
            <a:ext cx="578701" cy="59925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スマイル 34">
            <a:extLst>
              <a:ext uri="{FF2B5EF4-FFF2-40B4-BE49-F238E27FC236}">
                <a16:creationId xmlns:a16="http://schemas.microsoft.com/office/drawing/2014/main" xmlns="" id="{FD3B7E6E-5E0A-4B66-9C68-92766E3CD2D4}"/>
              </a:ext>
            </a:extLst>
          </p:cNvPr>
          <p:cNvSpPr/>
          <p:nvPr/>
        </p:nvSpPr>
        <p:spPr>
          <a:xfrm>
            <a:off x="1802352" y="2904294"/>
            <a:ext cx="578701" cy="59925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スマイル 39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309304" y="2904294"/>
            <a:ext cx="578701" cy="59925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2541198" y="2220285"/>
            <a:ext cx="2071750" cy="617410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スマイル 42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3287723" y="2904294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スマイル 43">
            <a:extLst>
              <a:ext uri="{FF2B5EF4-FFF2-40B4-BE49-F238E27FC236}">
                <a16:creationId xmlns:a16="http://schemas.microsoft.com/office/drawing/2014/main" xmlns="" id="{FD3B7E6E-5E0A-4B66-9C68-92766E3CD2D4}"/>
              </a:ext>
            </a:extLst>
          </p:cNvPr>
          <p:cNvSpPr/>
          <p:nvPr/>
        </p:nvSpPr>
        <p:spPr>
          <a:xfrm>
            <a:off x="4034247" y="2904294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スマイル 44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2541199" y="2904294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4747335" y="2220285"/>
            <a:ext cx="2071750" cy="617410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スマイル 46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5493860" y="2904294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スマイル 47">
            <a:extLst>
              <a:ext uri="{FF2B5EF4-FFF2-40B4-BE49-F238E27FC236}">
                <a16:creationId xmlns:a16="http://schemas.microsoft.com/office/drawing/2014/main" xmlns="" id="{FD3B7E6E-5E0A-4B66-9C68-92766E3CD2D4}"/>
              </a:ext>
            </a:extLst>
          </p:cNvPr>
          <p:cNvSpPr/>
          <p:nvPr/>
        </p:nvSpPr>
        <p:spPr>
          <a:xfrm>
            <a:off x="6240384" y="2904294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スマイル 48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4747336" y="2904294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88093" y="2340537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⓪　　①　　②</a:t>
            </a:r>
            <a:endParaRPr kumimoji="1" lang="ja-JP" altLang="en-US" sz="24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2349" y="315699"/>
            <a:ext cx="6149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横４班での移動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74206" y="863386"/>
            <a:ext cx="87249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机の班を左から順に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班</a:t>
            </a:r>
            <a:r>
              <a:rPr kumimoji="1" lang="en-US" altLang="ja-JP" sz="2400" dirty="0" smtClean="0"/>
              <a:t>2</a:t>
            </a:r>
            <a:r>
              <a:rPr kumimoji="1" lang="ja-JP" altLang="en-US" sz="2400" dirty="0" smtClean="0"/>
              <a:t>班</a:t>
            </a:r>
            <a:r>
              <a:rPr kumimoji="1" lang="en-US" altLang="ja-JP" sz="2400" dirty="0" smtClean="0"/>
              <a:t>3</a:t>
            </a:r>
            <a:r>
              <a:rPr kumimoji="1" lang="ja-JP" altLang="en-US" sz="2400" dirty="0" smtClean="0"/>
              <a:t>班</a:t>
            </a:r>
            <a:r>
              <a:rPr kumimoji="1" lang="en-US" altLang="ja-JP" sz="2400" dirty="0" smtClean="0"/>
              <a:t>4</a:t>
            </a:r>
            <a:r>
              <a:rPr kumimoji="1" lang="ja-JP" altLang="en-US" sz="2400" dirty="0" smtClean="0"/>
              <a:t>班とし、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各机とも　左から順に⓪①②</a:t>
            </a:r>
            <a:r>
              <a:rPr lang="ja-JP" altLang="en-US" sz="2400" dirty="0" smtClean="0"/>
              <a:t>とする。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その数だけ移動</a:t>
            </a:r>
            <a:r>
              <a:rPr lang="en-US" altLang="ja-JP" sz="2400" dirty="0" smtClean="0"/>
              <a:t>)</a:t>
            </a:r>
            <a:endParaRPr kumimoji="1" lang="en-US" altLang="ja-JP" sz="2400" dirty="0" smtClean="0"/>
          </a:p>
        </p:txBody>
      </p:sp>
      <p:sp>
        <p:nvSpPr>
          <p:cNvPr id="71" name="正方形/長方形 70"/>
          <p:cNvSpPr/>
          <p:nvPr/>
        </p:nvSpPr>
        <p:spPr>
          <a:xfrm>
            <a:off x="6924713" y="2220285"/>
            <a:ext cx="2071750" cy="617410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スマイル 71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7671238" y="2904294"/>
            <a:ext cx="578701" cy="599250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スマイル 72">
            <a:extLst>
              <a:ext uri="{FF2B5EF4-FFF2-40B4-BE49-F238E27FC236}">
                <a16:creationId xmlns:a16="http://schemas.microsoft.com/office/drawing/2014/main" xmlns="" id="{FD3B7E6E-5E0A-4B66-9C68-92766E3CD2D4}"/>
              </a:ext>
            </a:extLst>
          </p:cNvPr>
          <p:cNvSpPr/>
          <p:nvPr/>
        </p:nvSpPr>
        <p:spPr>
          <a:xfrm>
            <a:off x="8417762" y="2904294"/>
            <a:ext cx="578701" cy="599250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スマイル 73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6924714" y="2904294"/>
            <a:ext cx="578701" cy="599250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/>
          <p:cNvSpPr/>
          <p:nvPr/>
        </p:nvSpPr>
        <p:spPr>
          <a:xfrm>
            <a:off x="308624" y="5141638"/>
            <a:ext cx="2071750" cy="617410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スマイル 76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1055149" y="5825647"/>
            <a:ext cx="578701" cy="599250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スマイル 77">
            <a:extLst>
              <a:ext uri="{FF2B5EF4-FFF2-40B4-BE49-F238E27FC236}">
                <a16:creationId xmlns:a16="http://schemas.microsoft.com/office/drawing/2014/main" xmlns="" id="{FD3B7E6E-5E0A-4B66-9C68-92766E3CD2D4}"/>
              </a:ext>
            </a:extLst>
          </p:cNvPr>
          <p:cNvSpPr/>
          <p:nvPr/>
        </p:nvSpPr>
        <p:spPr>
          <a:xfrm>
            <a:off x="1801673" y="5825647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スマイル 78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308625" y="5825647"/>
            <a:ext cx="578701" cy="59925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/>
          <p:cNvSpPr/>
          <p:nvPr/>
        </p:nvSpPr>
        <p:spPr>
          <a:xfrm>
            <a:off x="2540519" y="5141638"/>
            <a:ext cx="2071750" cy="617410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スマイル 80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3287044" y="5825647"/>
            <a:ext cx="578701" cy="59925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スマイル 81">
            <a:extLst>
              <a:ext uri="{FF2B5EF4-FFF2-40B4-BE49-F238E27FC236}">
                <a16:creationId xmlns:a16="http://schemas.microsoft.com/office/drawing/2014/main" xmlns="" id="{FD3B7E6E-5E0A-4B66-9C68-92766E3CD2D4}"/>
              </a:ext>
            </a:extLst>
          </p:cNvPr>
          <p:cNvSpPr/>
          <p:nvPr/>
        </p:nvSpPr>
        <p:spPr>
          <a:xfrm>
            <a:off x="4033568" y="5825647"/>
            <a:ext cx="578701" cy="599250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スマイル 82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2540520" y="5825647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>
            <a:off x="4746656" y="5141638"/>
            <a:ext cx="2071750" cy="617410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スマイル 84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5493181" y="5825647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スマイル 85">
            <a:extLst>
              <a:ext uri="{FF2B5EF4-FFF2-40B4-BE49-F238E27FC236}">
                <a16:creationId xmlns:a16="http://schemas.microsoft.com/office/drawing/2014/main" xmlns="" id="{FD3B7E6E-5E0A-4B66-9C68-92766E3CD2D4}"/>
              </a:ext>
            </a:extLst>
          </p:cNvPr>
          <p:cNvSpPr/>
          <p:nvPr/>
        </p:nvSpPr>
        <p:spPr>
          <a:xfrm>
            <a:off x="6239705" y="5825647"/>
            <a:ext cx="578701" cy="59925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スマイル 86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4746657" y="5825647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正方形/長方形 90"/>
          <p:cNvSpPr/>
          <p:nvPr/>
        </p:nvSpPr>
        <p:spPr>
          <a:xfrm>
            <a:off x="6924034" y="5141638"/>
            <a:ext cx="2071750" cy="617410"/>
          </a:xfrm>
          <a:prstGeom prst="rect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スマイル 91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7670559" y="5825647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スマイル 92">
            <a:extLst>
              <a:ext uri="{FF2B5EF4-FFF2-40B4-BE49-F238E27FC236}">
                <a16:creationId xmlns:a16="http://schemas.microsoft.com/office/drawing/2014/main" xmlns="" id="{FD3B7E6E-5E0A-4B66-9C68-92766E3CD2D4}"/>
              </a:ext>
            </a:extLst>
          </p:cNvPr>
          <p:cNvSpPr/>
          <p:nvPr/>
        </p:nvSpPr>
        <p:spPr>
          <a:xfrm>
            <a:off x="8417083" y="5825647"/>
            <a:ext cx="578701" cy="599250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スマイル 93">
            <a:extLst>
              <a:ext uri="{FF2B5EF4-FFF2-40B4-BE49-F238E27FC236}">
                <a16:creationId xmlns:a16="http://schemas.microsoft.com/office/drawing/2014/main" xmlns="" id="{079C9DAD-02F7-4F1B-856F-C62FBD9F68A2}"/>
              </a:ext>
            </a:extLst>
          </p:cNvPr>
          <p:cNvSpPr/>
          <p:nvPr/>
        </p:nvSpPr>
        <p:spPr>
          <a:xfrm>
            <a:off x="6924035" y="5825647"/>
            <a:ext cx="578701" cy="599250"/>
          </a:xfrm>
          <a:prstGeom prst="smileyFac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0027" y="3451537"/>
            <a:ext cx="461665" cy="11977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/>
              <a:t>→</a:t>
            </a:r>
            <a:r>
              <a:rPr kumimoji="1" lang="ja-JP" altLang="en-US" dirty="0" smtClean="0"/>
              <a:t>そのまま</a:t>
            </a:r>
            <a:endParaRPr kumimoji="1" lang="ja-JP" altLang="en-US" dirty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122022" y="3451535"/>
            <a:ext cx="461665" cy="121591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/>
              <a:t>→プラス１</a:t>
            </a:r>
            <a:endParaRPr kumimoji="1" lang="ja-JP" altLang="en-US" dirty="0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860869" y="3451535"/>
            <a:ext cx="461665" cy="11977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/>
              <a:t>→プラス２</a:t>
            </a:r>
            <a:endParaRPr kumimoji="1" lang="ja-JP" altLang="en-US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2619988" y="2340536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⓪　　①　　②</a:t>
            </a:r>
            <a:endParaRPr kumimoji="1" lang="ja-JP" altLang="en-US" sz="24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4826125" y="2322935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⓪　　①　　②</a:t>
            </a:r>
            <a:endParaRPr kumimoji="1" lang="ja-JP" altLang="en-US" sz="2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7003503" y="2322935"/>
            <a:ext cx="1914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⓪　　①　　②</a:t>
            </a:r>
            <a:endParaRPr kumimoji="1" lang="ja-JP" altLang="en-US" sz="24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2593940" y="3464413"/>
            <a:ext cx="461665" cy="12287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→そのまま</a:t>
            </a:r>
            <a:endParaRPr kumimoji="1" lang="ja-JP" altLang="en-US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3358099" y="3451535"/>
            <a:ext cx="461665" cy="11848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/>
              <a:t>→プラス１</a:t>
            </a:r>
            <a:endParaRPr kumimoji="1" lang="ja-JP" altLang="en-US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122594" y="3451535"/>
            <a:ext cx="461665" cy="11977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/>
              <a:t>→</a:t>
            </a:r>
            <a:r>
              <a:rPr lang="ja-JP" altLang="en-US" dirty="0" smtClean="0"/>
              <a:t>プラス２</a:t>
            </a:r>
            <a:endParaRPr kumimoji="1" lang="ja-JP" altLang="en-US" dirty="0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4824843" y="3438659"/>
            <a:ext cx="461665" cy="11977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/>
              <a:t>→</a:t>
            </a:r>
            <a:r>
              <a:rPr kumimoji="1" lang="ja-JP" altLang="en-US" dirty="0" smtClean="0"/>
              <a:t>そのまま</a:t>
            </a:r>
            <a:endParaRPr kumimoji="1" lang="ja-JP" altLang="en-US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552376" y="3464413"/>
            <a:ext cx="461665" cy="11848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/>
              <a:t>→プラス１</a:t>
            </a:r>
            <a:endParaRPr kumimoji="1" lang="ja-JP" altLang="en-US" dirty="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6304650" y="3451535"/>
            <a:ext cx="461665" cy="12287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/>
              <a:t>→</a:t>
            </a:r>
            <a:r>
              <a:rPr lang="ja-JP" altLang="en-US" dirty="0" smtClean="0"/>
              <a:t>プラス２</a:t>
            </a:r>
            <a:endParaRPr kumimoji="1" lang="ja-JP" altLang="en-US" dirty="0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978218" y="3451537"/>
            <a:ext cx="461665" cy="11977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/>
              <a:t>→そのまま</a:t>
            </a:r>
            <a:endParaRPr kumimoji="1" lang="ja-JP" altLang="en-US" dirty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7747379" y="3464413"/>
            <a:ext cx="461665" cy="11848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/>
              <a:t>→プラス１</a:t>
            </a:r>
            <a:endParaRPr kumimoji="1" lang="ja-JP" altLang="en-US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8480837" y="3464413"/>
            <a:ext cx="461665" cy="11977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/>
              <a:t>→プラス２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96230" y="2007055"/>
            <a:ext cx="63176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/>
              <a:t>１</a:t>
            </a:r>
            <a:r>
              <a:rPr kumimoji="1" lang="ja-JP" altLang="en-US" dirty="0" smtClean="0"/>
              <a:t>班</a:t>
            </a:r>
            <a:endParaRPr kumimoji="1" lang="ja-JP" altLang="en-US" dirty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3311510" y="2007055"/>
            <a:ext cx="63176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２</a:t>
            </a:r>
            <a:r>
              <a:rPr kumimoji="1" lang="ja-JP" altLang="en-US" dirty="0" smtClean="0"/>
              <a:t>班</a:t>
            </a:r>
            <a:endParaRPr kumimoji="1" lang="ja-JP" altLang="en-US" dirty="0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497068" y="2007055"/>
            <a:ext cx="63176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３</a:t>
            </a:r>
            <a:r>
              <a:rPr kumimoji="1" lang="ja-JP" altLang="en-US" dirty="0" smtClean="0"/>
              <a:t>班</a:t>
            </a:r>
            <a:endParaRPr kumimoji="1" lang="ja-JP" altLang="en-US" dirty="0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7662332" y="2008415"/>
            <a:ext cx="63176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４班</a:t>
            </a:r>
            <a:endParaRPr kumimoji="1" lang="ja-JP" altLang="en-US" dirty="0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1054002" y="4926654"/>
            <a:ext cx="63176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/>
              <a:t>１</a:t>
            </a:r>
            <a:r>
              <a:rPr kumimoji="1" lang="ja-JP" altLang="en-US" dirty="0" smtClean="0"/>
              <a:t>班</a:t>
            </a:r>
            <a:endParaRPr kumimoji="1" lang="ja-JP" altLang="en-US" dirty="0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269282" y="4926654"/>
            <a:ext cx="63176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２</a:t>
            </a:r>
            <a:r>
              <a:rPr kumimoji="1" lang="ja-JP" altLang="en-US" dirty="0" smtClean="0"/>
              <a:t>班</a:t>
            </a:r>
            <a:endParaRPr kumimoji="1" lang="ja-JP" altLang="en-US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5454840" y="4926654"/>
            <a:ext cx="63176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３</a:t>
            </a:r>
            <a:r>
              <a:rPr kumimoji="1" lang="ja-JP" altLang="en-US" dirty="0" smtClean="0"/>
              <a:t>班</a:t>
            </a:r>
            <a:endParaRPr kumimoji="1" lang="ja-JP" altLang="en-US" dirty="0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7620104" y="4928014"/>
            <a:ext cx="63176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４班</a:t>
            </a:r>
            <a:endParaRPr kumimoji="1" lang="ja-JP" altLang="en-US" dirty="0"/>
          </a:p>
        </p:txBody>
      </p:sp>
      <p:cxnSp>
        <p:nvCxnSpPr>
          <p:cNvPr id="7" name="直線矢印コネクタ 6"/>
          <p:cNvCxnSpPr>
            <a:stCxn id="32" idx="5"/>
            <a:endCxn id="81" idx="1"/>
          </p:cNvCxnSpPr>
          <p:nvPr/>
        </p:nvCxnSpPr>
        <p:spPr>
          <a:xfrm>
            <a:off x="1549780" y="3415786"/>
            <a:ext cx="1822013" cy="2497619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矢印コネクタ 125"/>
          <p:cNvCxnSpPr>
            <a:stCxn id="35" idx="5"/>
            <a:endCxn id="86" idx="1"/>
          </p:cNvCxnSpPr>
          <p:nvPr/>
        </p:nvCxnSpPr>
        <p:spPr>
          <a:xfrm>
            <a:off x="2296304" y="3415786"/>
            <a:ext cx="4028150" cy="2497619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矢印コネクタ 126"/>
          <p:cNvCxnSpPr>
            <a:stCxn id="4" idx="0"/>
            <a:endCxn id="79" idx="0"/>
          </p:cNvCxnSpPr>
          <p:nvPr/>
        </p:nvCxnSpPr>
        <p:spPr>
          <a:xfrm flipH="1">
            <a:off x="597976" y="3451537"/>
            <a:ext cx="2884" cy="237411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角丸四角形 62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779049" y="96647"/>
            <a:ext cx="1115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方法４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588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66CC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381070" y="5612255"/>
            <a:ext cx="1270628" cy="889001"/>
            <a:chOff x="2222424" y="5264149"/>
            <a:chExt cx="1550441" cy="889001"/>
          </a:xfrm>
        </p:grpSpPr>
        <p:sp>
          <p:nvSpPr>
            <p:cNvPr id="21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rgbClr val="66CC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2222424" y="5385483"/>
              <a:ext cx="1519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８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endParaRPr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50177" y="5327314"/>
            <a:ext cx="67000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この後の共有では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この用紙を回し読みします。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025392" y="352377"/>
            <a:ext cx="3176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研修内容を振り返る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3"/>
          <a:srcRect t="15240"/>
          <a:stretch/>
        </p:blipFill>
        <p:spPr>
          <a:xfrm>
            <a:off x="1033134" y="2132856"/>
            <a:ext cx="7781925" cy="2430098"/>
          </a:xfrm>
          <a:prstGeom prst="rect">
            <a:avLst/>
          </a:prstGeom>
        </p:spPr>
      </p:pic>
      <p:sp>
        <p:nvSpPr>
          <p:cNvPr id="32" name="テキスト ボックス 31"/>
          <p:cNvSpPr txBox="1"/>
          <p:nvPr/>
        </p:nvSpPr>
        <p:spPr>
          <a:xfrm>
            <a:off x="1651698" y="1083456"/>
            <a:ext cx="67000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重要だと思ったこと等を書き出し、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その理由を添える。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27342" y="4675407"/>
            <a:ext cx="324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付箋･直接記入のどちらでも可</a:t>
            </a:r>
            <a:endParaRPr kumimoji="1" lang="ja-JP" altLang="en-US" dirty="0"/>
          </a:p>
        </p:txBody>
      </p:sp>
      <p:sp>
        <p:nvSpPr>
          <p:cNvPr id="34" name="メモ 33"/>
          <p:cNvSpPr/>
          <p:nvPr/>
        </p:nvSpPr>
        <p:spPr>
          <a:xfrm>
            <a:off x="2049713" y="2883768"/>
            <a:ext cx="3127896" cy="836526"/>
          </a:xfrm>
          <a:prstGeom prst="foldedCorner">
            <a:avLst/>
          </a:prstGeom>
          <a:solidFill>
            <a:srgbClr val="66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24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・○○○○○○○○。</a:t>
            </a: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049713" y="3936925"/>
            <a:ext cx="3127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・○○○○○○○○。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291518" y="3071198"/>
            <a:ext cx="3127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・○○○○○○○○。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291518" y="3962090"/>
            <a:ext cx="3127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・○○○○○○○○。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127342" y="3384267"/>
            <a:ext cx="324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（直接記入された付箋を貼る）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127342" y="4245067"/>
            <a:ext cx="3248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（直接書き込む）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478885" y="3117364"/>
            <a:ext cx="50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３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505275" y="3916751"/>
            <a:ext cx="50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５</a:t>
            </a:r>
            <a:endParaRPr kumimoji="1"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3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66CC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14571" y="406436"/>
            <a:ext cx="1415772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共有</a:t>
            </a:r>
            <a:endParaRPr lang="en-US" altLang="ja-JP" sz="3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協議１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89926" y="1779735"/>
            <a:ext cx="658530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個人の振り返りを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グループ内で共有することで、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相互の捉え方について</a:t>
            </a:r>
            <a:endParaRPr lang="en-US" altLang="ja-JP" sz="4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共通点や相違点から分析し学びを深めよう！</a:t>
            </a:r>
            <a:endParaRPr lang="en-US" altLang="ja-JP" sz="4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19314" y="173785"/>
            <a:ext cx="6700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共有・協議１の視点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403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66CC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381070" y="5612255"/>
            <a:ext cx="1270628" cy="889001"/>
            <a:chOff x="2222424" y="5264149"/>
            <a:chExt cx="1550441" cy="889001"/>
          </a:xfrm>
        </p:grpSpPr>
        <p:sp>
          <p:nvSpPr>
            <p:cNvPr id="21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rgbClr val="66CC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2222424" y="5385483"/>
              <a:ext cx="1519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13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5505" y="394296"/>
            <a:ext cx="1415772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</a:t>
            </a:r>
            <a:endParaRPr lang="en-US" altLang="ja-JP" sz="3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協議１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97706" y="1995890"/>
            <a:ext cx="81197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①書かれたワークシートを回し読みする。</a:t>
            </a:r>
          </a:p>
          <a:p>
            <a:pPr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②回し読みの結果、最低限の質疑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を行う。</a:t>
            </a:r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③多数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や少数でも良いと思う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について互いに交流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する。</a:t>
            </a:r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19314" y="173785"/>
            <a:ext cx="6700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共有･協議の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方法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186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5004297" y="1779735"/>
            <a:ext cx="3720869" cy="473566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362238" y="1830240"/>
            <a:ext cx="3927446" cy="468516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857844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3391" y="554236"/>
            <a:ext cx="1415772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</a:t>
            </a:r>
            <a:endParaRPr lang="ja-JP" altLang="en-US" sz="4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433964" y="2499372"/>
            <a:ext cx="1682068" cy="763352"/>
          </a:xfrm>
          <a:prstGeom prst="rect">
            <a:avLst/>
          </a:prstGeom>
          <a:solidFill>
            <a:srgbClr val="FFFF6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スマイル 30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480336" y="5707670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スマイル 77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1492625" y="5704506"/>
            <a:ext cx="578701" cy="599250"/>
          </a:xfrm>
          <a:prstGeom prst="smileyFace">
            <a:avLst>
              <a:gd name="adj" fmla="val -4653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スマイル 78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487827" y="4323777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スマイル 79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1467216" y="4308402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スマイル 80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473156" y="3259273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スマイル 81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1448782" y="3272306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スマイル 82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490404" y="1902991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スマイル 83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1458042" y="1885474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/>
          <p:cNvSpPr/>
          <p:nvPr/>
        </p:nvSpPr>
        <p:spPr>
          <a:xfrm>
            <a:off x="2374037" y="2499372"/>
            <a:ext cx="1696398" cy="796191"/>
          </a:xfrm>
          <a:prstGeom prst="rect">
            <a:avLst/>
          </a:prstGeom>
          <a:solidFill>
            <a:srgbClr val="FFFF6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スマイル 88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2406432" y="5704150"/>
            <a:ext cx="578701" cy="59925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スマイル 89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3410396" y="5704150"/>
            <a:ext cx="578701" cy="59925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スマイル 90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2408344" y="4291895"/>
            <a:ext cx="578701" cy="59925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スマイル 91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3419827" y="4308964"/>
            <a:ext cx="578701" cy="59925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スマイル 92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2378451" y="3289526"/>
            <a:ext cx="578701" cy="599250"/>
          </a:xfrm>
          <a:prstGeom prst="smileyFace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スマイル 93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3397775" y="3276013"/>
            <a:ext cx="578701" cy="599250"/>
          </a:xfrm>
          <a:prstGeom prst="smileyFace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スマイル 94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2393476" y="1886303"/>
            <a:ext cx="578701" cy="599250"/>
          </a:xfrm>
          <a:prstGeom prst="smileyFace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スマイル 95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3418611" y="1919672"/>
            <a:ext cx="578701" cy="599250"/>
          </a:xfrm>
          <a:prstGeom prst="smileyFace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スマイル 100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5095739" y="5704150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スマイル 101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6232247" y="5690236"/>
            <a:ext cx="578701" cy="59925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スマイル 102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5076014" y="4291895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スマイル 103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6201568" y="4310857"/>
            <a:ext cx="578701" cy="599250"/>
          </a:xfrm>
          <a:prstGeom prst="smileyFace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スマイル 104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5118097" y="3271940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スマイル 105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6122060" y="3259869"/>
            <a:ext cx="578701" cy="59925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スマイル 106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5138089" y="1904559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スマイル 107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6112653" y="1889023"/>
            <a:ext cx="578701" cy="599250"/>
          </a:xfrm>
          <a:prstGeom prst="smileyFace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スマイル 112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7069396" y="5746246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スマイル 113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8020612" y="5738943"/>
            <a:ext cx="578701" cy="59925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スマイル 114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7069396" y="4345359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スマイル 115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8020611" y="4310857"/>
            <a:ext cx="578701" cy="599250"/>
          </a:xfrm>
          <a:prstGeom prst="smileyFace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スマイル 116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7137943" y="3328166"/>
            <a:ext cx="578701" cy="599250"/>
          </a:xfrm>
          <a:prstGeom prst="smileyFac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スマイル 117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8030275" y="3292710"/>
            <a:ext cx="578701" cy="59925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スマイル 118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7110236" y="1885861"/>
            <a:ext cx="578701" cy="59925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スマイル 119">
            <a:extLst>
              <a:ext uri="{FF2B5EF4-FFF2-40B4-BE49-F238E27FC236}">
                <a16:creationId xmlns="" xmlns:a16="http://schemas.microsoft.com/office/drawing/2014/main" id="{079C9DAD-02F7-4F1B-856F-C62FBD9F68A2}"/>
              </a:ext>
            </a:extLst>
          </p:cNvPr>
          <p:cNvSpPr/>
          <p:nvPr/>
        </p:nvSpPr>
        <p:spPr>
          <a:xfrm>
            <a:off x="8020611" y="1919091"/>
            <a:ext cx="578701" cy="599250"/>
          </a:xfrm>
          <a:prstGeom prst="smileyFace">
            <a:avLst/>
          </a:prstGeom>
          <a:solidFill>
            <a:srgbClr val="FF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右矢印 131"/>
          <p:cNvSpPr/>
          <p:nvPr/>
        </p:nvSpPr>
        <p:spPr>
          <a:xfrm>
            <a:off x="4319083" y="3552589"/>
            <a:ext cx="690880" cy="17307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>
            <a:stCxn id="81" idx="4"/>
            <a:endCxn id="79" idx="0"/>
          </p:cNvCxnSpPr>
          <p:nvPr/>
        </p:nvCxnSpPr>
        <p:spPr>
          <a:xfrm>
            <a:off x="762507" y="3858523"/>
            <a:ext cx="14671" cy="46525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>
            <a:stCxn id="93" idx="3"/>
            <a:endCxn id="80" idx="7"/>
          </p:cNvCxnSpPr>
          <p:nvPr/>
        </p:nvCxnSpPr>
        <p:spPr>
          <a:xfrm flipH="1">
            <a:off x="1961168" y="3801018"/>
            <a:ext cx="502032" cy="595142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>
            <a:stCxn id="82" idx="5"/>
            <a:endCxn id="91" idx="1"/>
          </p:cNvCxnSpPr>
          <p:nvPr/>
        </p:nvCxnSpPr>
        <p:spPr>
          <a:xfrm>
            <a:off x="1942734" y="3783798"/>
            <a:ext cx="550359" cy="59585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/>
          <p:cNvCxnSpPr>
            <a:stCxn id="84" idx="6"/>
            <a:endCxn id="95" idx="2"/>
          </p:cNvCxnSpPr>
          <p:nvPr/>
        </p:nvCxnSpPr>
        <p:spPr>
          <a:xfrm>
            <a:off x="2036743" y="2185099"/>
            <a:ext cx="356733" cy="829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>
            <a:stCxn id="94" idx="4"/>
            <a:endCxn id="92" idx="0"/>
          </p:cNvCxnSpPr>
          <p:nvPr/>
        </p:nvCxnSpPr>
        <p:spPr>
          <a:xfrm>
            <a:off x="3687126" y="3875263"/>
            <a:ext cx="22052" cy="43370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>
            <a:stCxn id="78" idx="6"/>
            <a:endCxn id="89" idx="2"/>
          </p:cNvCxnSpPr>
          <p:nvPr/>
        </p:nvCxnSpPr>
        <p:spPr>
          <a:xfrm flipV="1">
            <a:off x="2071326" y="6003775"/>
            <a:ext cx="335106" cy="35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テキスト ボックス 141"/>
          <p:cNvSpPr txBox="1"/>
          <p:nvPr/>
        </p:nvSpPr>
        <p:spPr>
          <a:xfrm>
            <a:off x="2667802" y="383550"/>
            <a:ext cx="2344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人班の交流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37185" y="2452780"/>
            <a:ext cx="1515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　　 　②　　③　　 　④</a:t>
            </a:r>
            <a:endParaRPr kumimoji="1" lang="ja-JP" altLang="en-US" sz="24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469967" y="2477216"/>
            <a:ext cx="1515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　　 　②　　③　　 　④</a:t>
            </a:r>
            <a:endParaRPr kumimoji="1" lang="ja-JP" altLang="en-US" sz="2400" dirty="0"/>
          </a:p>
        </p:txBody>
      </p:sp>
      <p:sp>
        <p:nvSpPr>
          <p:cNvPr id="68" name="正方形/長方形 67"/>
          <p:cNvSpPr/>
          <p:nvPr/>
        </p:nvSpPr>
        <p:spPr>
          <a:xfrm>
            <a:off x="440888" y="4930102"/>
            <a:ext cx="1682068" cy="763352"/>
          </a:xfrm>
          <a:prstGeom prst="rect">
            <a:avLst/>
          </a:prstGeom>
          <a:solidFill>
            <a:srgbClr val="FFFF6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2369410" y="4911479"/>
            <a:ext cx="1709637" cy="796191"/>
          </a:xfrm>
          <a:prstGeom prst="rect">
            <a:avLst/>
          </a:prstGeom>
          <a:solidFill>
            <a:srgbClr val="FFFF6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44109" y="4883510"/>
            <a:ext cx="1515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　　 　②　　③　　 　④</a:t>
            </a:r>
            <a:endParaRPr kumimoji="1" lang="ja-JP" altLang="en-US" sz="24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476891" y="4907946"/>
            <a:ext cx="1515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　　 　②　　③　　 　④</a:t>
            </a:r>
            <a:endParaRPr kumimoji="1" lang="ja-JP" altLang="en-US" sz="2400" dirty="0"/>
          </a:p>
        </p:txBody>
      </p:sp>
      <p:sp>
        <p:nvSpPr>
          <p:cNvPr id="72" name="正方形/長方形 71"/>
          <p:cNvSpPr/>
          <p:nvPr/>
        </p:nvSpPr>
        <p:spPr>
          <a:xfrm>
            <a:off x="5095016" y="2497169"/>
            <a:ext cx="1682068" cy="763352"/>
          </a:xfrm>
          <a:prstGeom prst="rect">
            <a:avLst/>
          </a:prstGeom>
          <a:solidFill>
            <a:srgbClr val="FFFF6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6941196" y="2499371"/>
            <a:ext cx="1688992" cy="796191"/>
          </a:xfrm>
          <a:prstGeom prst="rect">
            <a:avLst/>
          </a:prstGeom>
          <a:solidFill>
            <a:srgbClr val="FFFF6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198237" y="2450577"/>
            <a:ext cx="1515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　　 　①　　①　　 　①</a:t>
            </a:r>
            <a:endParaRPr kumimoji="1" lang="ja-JP" altLang="en-US" sz="24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131019" y="2475013"/>
            <a:ext cx="1515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②　　 　②　　</a:t>
            </a:r>
            <a:r>
              <a:rPr lang="ja-JP" altLang="en-US" sz="2400" dirty="0"/>
              <a:t>②</a:t>
            </a:r>
            <a:r>
              <a:rPr kumimoji="1" lang="ja-JP" altLang="en-US" sz="2400" dirty="0" smtClean="0"/>
              <a:t>　　 　②</a:t>
            </a:r>
            <a:endParaRPr kumimoji="1" lang="ja-JP" altLang="en-US" sz="2400" dirty="0"/>
          </a:p>
        </p:txBody>
      </p:sp>
      <p:sp>
        <p:nvSpPr>
          <p:cNvPr id="86" name="正方形/長方形 85"/>
          <p:cNvSpPr/>
          <p:nvPr/>
        </p:nvSpPr>
        <p:spPr>
          <a:xfrm>
            <a:off x="5101940" y="4927899"/>
            <a:ext cx="1682068" cy="763352"/>
          </a:xfrm>
          <a:prstGeom prst="rect">
            <a:avLst/>
          </a:prstGeom>
          <a:solidFill>
            <a:srgbClr val="FFFF6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6979220" y="4927899"/>
            <a:ext cx="1666873" cy="796191"/>
          </a:xfrm>
          <a:prstGeom prst="rect">
            <a:avLst/>
          </a:prstGeom>
          <a:solidFill>
            <a:srgbClr val="FFFF6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5205161" y="4881307"/>
            <a:ext cx="1515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③　　 　③　　③　　 　③</a:t>
            </a:r>
            <a:endParaRPr kumimoji="1" lang="ja-JP" altLang="en-US" sz="2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7137943" y="4905743"/>
            <a:ext cx="1515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④　　 　④　　</a:t>
            </a:r>
            <a:r>
              <a:rPr lang="ja-JP" altLang="en-US" sz="2400" dirty="0"/>
              <a:t>④</a:t>
            </a:r>
            <a:r>
              <a:rPr kumimoji="1" lang="ja-JP" altLang="en-US" sz="2400" dirty="0" smtClean="0"/>
              <a:t>　　 　④</a:t>
            </a:r>
            <a:endParaRPr kumimoji="1" lang="ja-JP" altLang="en-US" sz="24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317214" y="1158516"/>
            <a:ext cx="5858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同じアルファベットグループ内で移動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200820" y="3017317"/>
            <a:ext cx="5309418" cy="212365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6600" dirty="0" smtClean="0"/>
              <a:t>4</a:t>
            </a:r>
            <a:r>
              <a:rPr kumimoji="1" lang="ja-JP" altLang="en-US" sz="6600" dirty="0" smtClean="0"/>
              <a:t>人組、</a:t>
            </a:r>
            <a:r>
              <a:rPr kumimoji="1" lang="en-US" altLang="ja-JP" sz="6600" dirty="0" smtClean="0"/>
              <a:t>4</a:t>
            </a:r>
            <a:r>
              <a:rPr kumimoji="1" lang="ja-JP" altLang="en-US" sz="6600" dirty="0" smtClean="0"/>
              <a:t>班の移動例</a:t>
            </a:r>
            <a:endParaRPr kumimoji="1" lang="ja-JP" altLang="en-US" sz="6600" dirty="0"/>
          </a:p>
        </p:txBody>
      </p:sp>
      <p:sp>
        <p:nvSpPr>
          <p:cNvPr id="87" name="角丸四角形 86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312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2" grpId="0" animBg="1"/>
      <p:bldP spid="74" grpId="0" animBg="1"/>
      <p:bldP spid="31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32" grpId="0" animBg="1"/>
      <p:bldP spid="66" grpId="0"/>
      <p:bldP spid="67" grpId="0"/>
      <p:bldP spid="68" grpId="0" animBg="1"/>
      <p:bldP spid="69" grpId="0" animBg="1"/>
      <p:bldP spid="70" grpId="0"/>
      <p:bldP spid="71" grpId="0"/>
      <p:bldP spid="72" grpId="0" animBg="1"/>
      <p:bldP spid="73" grpId="0" animBg="1"/>
      <p:bldP spid="75" grpId="0"/>
      <p:bldP spid="77" grpId="0"/>
      <p:bldP spid="86" grpId="0" animBg="1"/>
      <p:bldP spid="88" grpId="0" animBg="1"/>
      <p:bldP spid="98" grpId="0"/>
      <p:bldP spid="1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66CC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381070" y="5612255"/>
            <a:ext cx="1270628" cy="889001"/>
            <a:chOff x="2222424" y="5264149"/>
            <a:chExt cx="1550441" cy="889001"/>
          </a:xfrm>
        </p:grpSpPr>
        <p:sp>
          <p:nvSpPr>
            <p:cNvPr id="21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rgbClr val="66CC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2222424" y="5385483"/>
              <a:ext cx="1519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5505" y="431126"/>
            <a:ext cx="1415772" cy="107721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</a:t>
            </a:r>
            <a:endParaRPr lang="en-US" altLang="ja-JP" sz="32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協議２</a:t>
            </a:r>
            <a:endParaRPr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49257" y="1985229"/>
            <a:ext cx="727597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共有する事項は以下の２点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個人の振り返りの内容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共有･協議１での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　　　　　　　　　　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時間が少ないので要領よく！）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65210" y="289996"/>
            <a:ext cx="67000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新規グループ内で共有する。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44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メモ 11"/>
          <p:cNvSpPr/>
          <p:nvPr/>
        </p:nvSpPr>
        <p:spPr>
          <a:xfrm>
            <a:off x="2306006" y="3775529"/>
            <a:ext cx="5700073" cy="2758199"/>
          </a:xfrm>
          <a:prstGeom prst="foldedCorner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ja-JP" sz="2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175228" y="96647"/>
            <a:ext cx="900000" cy="3698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ACAC94F7-E33A-4718-8E76-D18CC4F13E23}" type="slidenum">
              <a:rPr lang="en-US" altLang="ja-JP" sz="175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fld>
            <a:endParaRPr lang="en-US" altLang="ja-JP" sz="17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406412" y="5612255"/>
            <a:ext cx="1245288" cy="889001"/>
            <a:chOff x="2253345" y="5264149"/>
            <a:chExt cx="1519520" cy="889001"/>
          </a:xfrm>
        </p:grpSpPr>
        <p:sp>
          <p:nvSpPr>
            <p:cNvPr id="21" name="四角形: 角を丸くする 12"/>
            <p:cNvSpPr/>
            <p:nvPr/>
          </p:nvSpPr>
          <p:spPr>
            <a:xfrm>
              <a:off x="2263302" y="5264149"/>
              <a:ext cx="1509563" cy="889001"/>
            </a:xfrm>
            <a:prstGeom prst="roundRect">
              <a:avLst/>
            </a:prstGeom>
            <a:noFill/>
            <a:ln w="38100">
              <a:solidFill>
                <a:srgbClr val="FFC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2253345" y="5385483"/>
              <a:ext cx="151952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3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r>
                <a:rPr kumimoji="1" lang="ja-JP" altLang="en-US" sz="3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分</a:t>
              </a:r>
              <a:endPara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7" name="サブタイトル 2"/>
          <p:cNvSpPr txBox="1">
            <a:spLocks/>
          </p:cNvSpPr>
          <p:nvPr/>
        </p:nvSpPr>
        <p:spPr>
          <a:xfrm>
            <a:off x="301277" y="895720"/>
            <a:ext cx="8516152" cy="5727149"/>
          </a:xfrm>
          <a:prstGeom prst="rect">
            <a:avLst/>
          </a:prstGeom>
          <a:ln w="57150">
            <a:solidFill>
              <a:srgbClr val="FF99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01515" y="3861708"/>
            <a:ext cx="57737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演習通して、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・どんな深まりがありましたか。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・新たに見えてきたことは？</a:t>
            </a:r>
            <a:endParaRPr lang="en-US" altLang="ja-JP" sz="3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楕円 7"/>
          <p:cNvSpPr/>
          <p:nvPr/>
        </p:nvSpPr>
        <p:spPr>
          <a:xfrm>
            <a:off x="301277" y="159735"/>
            <a:ext cx="1620000" cy="1620000"/>
          </a:xfrm>
          <a:prstGeom prst="ellipse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5983" y="615792"/>
            <a:ext cx="121058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4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省察</a:t>
            </a:r>
            <a:endParaRPr lang="ja-JP" altLang="en-US" sz="4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921276" y="1104233"/>
            <a:ext cx="28742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演習</a:t>
            </a:r>
            <a:r>
              <a:rPr lang="ja-JP" altLang="en-US" sz="4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74334" y="1757003"/>
            <a:ext cx="6563418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研修した内容について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自分の考え」や「学び」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グループで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表出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共有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協議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ことを通し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内容をさらに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深く理解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するとともに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組織的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な授業改善の取組に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つなげる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197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1274</Words>
  <Application>Microsoft Office PowerPoint</Application>
  <PresentationFormat>画面に合わせる (4:3)</PresentationFormat>
  <Paragraphs>328</Paragraphs>
  <Slides>32</Slides>
  <Notes>30</Notes>
  <HiddenSlides>22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9" baseType="lpstr"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2016-06-29T03:32:02Z</dcterms:created>
  <dcterms:modified xsi:type="dcterms:W3CDTF">2017-10-19T05:12:03Z</dcterms:modified>
</cp:coreProperties>
</file>