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0"/>
  </p:notesMasterIdLst>
  <p:sldIdLst>
    <p:sldId id="262" r:id="rId2"/>
    <p:sldId id="260" r:id="rId3"/>
    <p:sldId id="257" r:id="rId4"/>
    <p:sldId id="281" r:id="rId5"/>
    <p:sldId id="284" r:id="rId6"/>
    <p:sldId id="288" r:id="rId7"/>
    <p:sldId id="276" r:id="rId8"/>
    <p:sldId id="289" r:id="rId9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F"/>
    <a:srgbClr val="FFFFCC"/>
    <a:srgbClr val="FFFF99"/>
    <a:srgbClr val="FFFF00"/>
    <a:srgbClr val="FF3F3F"/>
    <a:srgbClr val="33CC33"/>
    <a:srgbClr val="FF6699"/>
    <a:srgbClr val="66FF66"/>
    <a:srgbClr val="99FF66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0"/>
  </p:normalViewPr>
  <p:slideViewPr>
    <p:cSldViewPr snapToGrid="0">
      <p:cViewPr varScale="1">
        <p:scale>
          <a:sx n="69" d="100"/>
          <a:sy n="69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082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1060FA30-0DA9-4425-8683-73452F2821EB}" type="datetimeFigureOut">
              <a:rPr kumimoji="1" lang="ja-JP" altLang="en-US" smtClean="0"/>
              <a:t>2018/3/6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79" rIns="91559" bIns="4577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403" y="4782900"/>
            <a:ext cx="5446396" cy="3913425"/>
          </a:xfrm>
          <a:prstGeom prst="rect">
            <a:avLst/>
          </a:prstGeom>
        </p:spPr>
        <p:txBody>
          <a:bodyPr vert="horz" lIns="91559" tIns="45779" rIns="91559" bIns="4577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1814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082" y="9441814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34AF8CA2-5AD4-4824-B0F6-0BEBA50BB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4445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5354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283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411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897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758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400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24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138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992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435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2018/3/6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1833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5CF12-7980-457B-B114-3F73305C6A22}" type="datetimeFigureOut">
              <a:rPr kumimoji="1" lang="ja-JP" altLang="en-US" smtClean="0"/>
              <a:t>2018/3/6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089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268758" y="2209981"/>
            <a:ext cx="8565773" cy="2542323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>
            <a:noAutofit/>
          </a:bodyPr>
          <a:lstStyle/>
          <a:p>
            <a:pPr algn="l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今日のねらい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4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5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ファシリテータｰとしての</a:t>
            </a:r>
            <a:endParaRPr lang="en-US" altLang="ja-JP" sz="5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5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5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能力向上を目指す</a:t>
            </a:r>
            <a:endParaRPr lang="en-US" altLang="ja-JP" sz="5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2" name="テキスト ボックス 1"/>
            <p:cNvSpPr txBox="1"/>
            <p:nvPr/>
          </p:nvSpPr>
          <p:spPr>
            <a:xfrm>
              <a:off x="147918" y="13447"/>
              <a:ext cx="22053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目的</a:t>
              </a:r>
            </a:p>
          </p:txBody>
        </p:sp>
        <p:sp>
          <p:nvSpPr>
            <p:cNvPr id="3" name="正方形/長方形 2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１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5" name="テキスト ボックス 4"/>
          <p:cNvSpPr txBox="1"/>
          <p:nvPr/>
        </p:nvSpPr>
        <p:spPr>
          <a:xfrm>
            <a:off x="147918" y="643944"/>
            <a:ext cx="81777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○○学校　校内研修</a:t>
            </a:r>
            <a:endParaRPr kumimoji="1"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「ファシリテーター研修」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0165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39960"/>
              </p:ext>
            </p:extLst>
          </p:nvPr>
        </p:nvGraphicFramePr>
        <p:xfrm>
          <a:off x="65579" y="837390"/>
          <a:ext cx="9078421" cy="4913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19">
                  <a:extLst>
                    <a:ext uri="{9D8B030D-6E8A-4147-A177-3AD203B41FA5}">
                      <a16:colId xmlns:a16="http://schemas.microsoft.com/office/drawing/2014/main" val="651079"/>
                    </a:ext>
                  </a:extLst>
                </a:gridCol>
                <a:gridCol w="2406292">
                  <a:extLst>
                    <a:ext uri="{9D8B030D-6E8A-4147-A177-3AD203B41FA5}">
                      <a16:colId xmlns:a16="http://schemas.microsoft.com/office/drawing/2014/main" val="399026632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765176546"/>
                    </a:ext>
                  </a:extLst>
                </a:gridCol>
                <a:gridCol w="1352282">
                  <a:extLst>
                    <a:ext uri="{9D8B030D-6E8A-4147-A177-3AD203B41FA5}">
                      <a16:colId xmlns:a16="http://schemas.microsoft.com/office/drawing/2014/main" val="1257178223"/>
                    </a:ext>
                  </a:extLst>
                </a:gridCol>
                <a:gridCol w="4133728">
                  <a:extLst>
                    <a:ext uri="{9D8B030D-6E8A-4147-A177-3AD203B41FA5}">
                      <a16:colId xmlns:a16="http://schemas.microsoft.com/office/drawing/2014/main" val="3973805099"/>
                    </a:ext>
                  </a:extLst>
                </a:gridCol>
              </a:tblGrid>
              <a:tr h="9398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B2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オリエンテーション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・研修の目的と流れについて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・チェックシートの説明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967329"/>
                  </a:ext>
                </a:extLst>
              </a:tr>
              <a:tr h="19041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B2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検討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グループ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2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・グループ内発表（１人</a:t>
                      </a:r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秒以内）</a:t>
                      </a:r>
                      <a:endParaRPr kumimoji="1" lang="en-US" altLang="ja-JP" sz="2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・グループ協議（</a:t>
                      </a:r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分）</a:t>
                      </a:r>
                      <a:endParaRPr kumimoji="1" lang="en-US" altLang="ja-JP" sz="2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・全体発表（</a:t>
                      </a:r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分）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・ファシリテーターのまとめ（</a:t>
                      </a:r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分）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0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014574"/>
                  </a:ext>
                </a:extLst>
              </a:tr>
              <a:tr h="13967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B2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まとめ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グループ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2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・ファシリテーターの感想（</a:t>
                      </a:r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分）</a:t>
                      </a:r>
                      <a:endParaRPr kumimoji="1" lang="en-US" altLang="ja-JP" sz="2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・グループ協議（</a:t>
                      </a:r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分）</a:t>
                      </a:r>
                      <a:endParaRPr kumimoji="1" lang="en-US" altLang="ja-JP" sz="2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・発表（各グループ</a:t>
                      </a:r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分以内）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0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829300"/>
                  </a:ext>
                </a:extLst>
              </a:tr>
              <a:tr h="6728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B2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省察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個人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8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・各自リフレクションシートに記入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443876"/>
                  </a:ext>
                </a:extLst>
              </a:tr>
            </a:tbl>
          </a:graphicData>
        </a:graphic>
      </p:graphicFrame>
      <p:grpSp>
        <p:nvGrpSpPr>
          <p:cNvPr id="27" name="グループ化 26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28" name="テキスト ボックス 27"/>
            <p:cNvSpPr txBox="1"/>
            <p:nvPr/>
          </p:nvSpPr>
          <p:spPr>
            <a:xfrm>
              <a:off x="147918" y="13447"/>
              <a:ext cx="22053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研修の流れ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２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2868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1366" y="1424212"/>
            <a:ext cx="8904940" cy="2663694"/>
          </a:xfrm>
          <a:ln w="57150">
            <a:solidFill>
              <a:srgbClr val="FF3F3F"/>
            </a:solidFill>
          </a:ln>
        </p:spPr>
        <p:txBody>
          <a:bodyPr>
            <a:noAutofit/>
          </a:bodyPr>
          <a:lstStyle/>
          <a:p>
            <a:pPr algn="l"/>
            <a:r>
              <a:rPr kumimoji="1" lang="ja-JP" altLang="en-US" sz="4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★テーマ★</a:t>
            </a:r>
            <a:endParaRPr kumimoji="1" lang="en-US" altLang="ja-JP" sz="44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ja-JP" altLang="en-US" sz="4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4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総合的な学習の時間で生徒に</a:t>
            </a:r>
            <a:r>
              <a:rPr lang="en-US" altLang="ja-JP" sz="4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</a:p>
          <a:p>
            <a:pPr algn="l"/>
            <a:r>
              <a:rPr lang="en-US" altLang="ja-JP" sz="4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4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身に付けさせたい資質・能力について</a:t>
            </a:r>
            <a:endParaRPr kumimoji="1"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27" name="テキスト ボックス 26"/>
            <p:cNvSpPr txBox="1"/>
            <p:nvPr/>
          </p:nvSpPr>
          <p:spPr>
            <a:xfrm>
              <a:off x="147918" y="13447"/>
              <a:ext cx="22053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協議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" name="角丸四角形吹き出し 1"/>
          <p:cNvSpPr/>
          <p:nvPr/>
        </p:nvSpPr>
        <p:spPr>
          <a:xfrm>
            <a:off x="3475331" y="413557"/>
            <a:ext cx="4458056" cy="1367674"/>
          </a:xfrm>
          <a:prstGeom prst="wedgeRoundRectCallout">
            <a:avLst>
              <a:gd name="adj1" fmla="val -31586"/>
              <a:gd name="adj2" fmla="val 72304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400" dirty="0" smtClean="0"/>
              <a:t>テーマについては、学校の実態に応じて、　各校で設定する。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26438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サブタイトル 2"/>
          <p:cNvSpPr txBox="1">
            <a:spLocks/>
          </p:cNvSpPr>
          <p:nvPr/>
        </p:nvSpPr>
        <p:spPr>
          <a:xfrm>
            <a:off x="268941" y="1896036"/>
            <a:ext cx="8740588" cy="4719918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9" name="グループ化 28"/>
          <p:cNvGrpSpPr/>
          <p:nvPr/>
        </p:nvGrpSpPr>
        <p:grpSpPr>
          <a:xfrm>
            <a:off x="310487" y="1189024"/>
            <a:ext cx="1784350" cy="1620000"/>
            <a:chOff x="6612592" y="2482477"/>
            <a:chExt cx="1784350" cy="1620000"/>
          </a:xfrm>
        </p:grpSpPr>
        <p:sp>
          <p:nvSpPr>
            <p:cNvPr id="30" name="楕円 7"/>
            <p:cNvSpPr/>
            <p:nvPr/>
          </p:nvSpPr>
          <p:spPr>
            <a:xfrm>
              <a:off x="6720542" y="2482477"/>
              <a:ext cx="1620000" cy="1620000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6612592" y="2939677"/>
              <a:ext cx="17843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36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グループ</a:t>
              </a:r>
            </a:p>
          </p:txBody>
        </p:sp>
      </p:grpSp>
      <p:sp>
        <p:nvSpPr>
          <p:cNvPr id="32" name="テキスト ボックス 31"/>
          <p:cNvSpPr txBox="1"/>
          <p:nvPr/>
        </p:nvSpPr>
        <p:spPr>
          <a:xfrm>
            <a:off x="2151530" y="2097742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自分の考えを簡潔に発表しましょう</a:t>
            </a:r>
            <a:endParaRPr kumimoji="1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855695" y="3375211"/>
            <a:ext cx="80682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r>
              <a:rPr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秒以内で、発表しましょう</a:t>
            </a:r>
            <a:endParaRPr kumimoji="1" lang="ja-JP" altLang="en-US" sz="3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34" name="グループ化 33"/>
          <p:cNvGrpSpPr/>
          <p:nvPr/>
        </p:nvGrpSpPr>
        <p:grpSpPr>
          <a:xfrm>
            <a:off x="605119" y="5137523"/>
            <a:ext cx="1358152" cy="889001"/>
            <a:chOff x="2263302" y="5264149"/>
            <a:chExt cx="1657239" cy="889001"/>
          </a:xfrm>
        </p:grpSpPr>
        <p:sp>
          <p:nvSpPr>
            <p:cNvPr id="35" name="四角形: 角を丸くする 12"/>
            <p:cNvSpPr/>
            <p:nvPr/>
          </p:nvSpPr>
          <p:spPr>
            <a:xfrm>
              <a:off x="2263302" y="5264149"/>
              <a:ext cx="1509563" cy="889001"/>
            </a:xfrm>
            <a:prstGeom prst="roundRect">
              <a:avLst/>
            </a:prstGeom>
            <a:noFill/>
            <a:ln w="38100">
              <a:solidFill>
                <a:schemeClr val="accent6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2401021" y="5411695"/>
              <a:ext cx="15195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2</a:t>
              </a:r>
              <a:r>
                <a:rPr kumimoji="1" lang="ja-JP" altLang="en-US" sz="3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分</a:t>
              </a:r>
              <a:endPara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94130" y="12299"/>
            <a:ext cx="8972176" cy="400110"/>
            <a:chOff x="94130" y="38057"/>
            <a:chExt cx="8972176" cy="400110"/>
          </a:xfrm>
        </p:grpSpPr>
        <p:sp>
          <p:nvSpPr>
            <p:cNvPr id="27" name="テキスト ボックス 26"/>
            <p:cNvSpPr txBox="1"/>
            <p:nvPr/>
          </p:nvSpPr>
          <p:spPr>
            <a:xfrm>
              <a:off x="268941" y="38057"/>
              <a:ext cx="35174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個人の意見を発表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4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-32199" y="266231"/>
            <a:ext cx="9028280" cy="1459538"/>
            <a:chOff x="-32199" y="266231"/>
            <a:chExt cx="9028280" cy="1459538"/>
          </a:xfrm>
        </p:grpSpPr>
        <p:sp>
          <p:nvSpPr>
            <p:cNvPr id="19" name="サブタイトル 2"/>
            <p:cNvSpPr txBox="1">
              <a:spLocks/>
            </p:cNvSpPr>
            <p:nvPr/>
          </p:nvSpPr>
          <p:spPr>
            <a:xfrm>
              <a:off x="-32199" y="426142"/>
              <a:ext cx="8944377" cy="1299627"/>
            </a:xfrm>
            <a:prstGeom prst="rect">
              <a:avLst/>
            </a:prstGeom>
            <a:ln w="57150">
              <a:noFill/>
            </a:ln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3600" u="sng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★ねらい</a:t>
              </a:r>
              <a:r>
                <a:rPr lang="ja-JP" altLang="en-US" sz="3600" u="sng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★　</a:t>
              </a:r>
              <a:r>
                <a:rPr lang="ja-JP" altLang="en-US" sz="3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2215352" y="266231"/>
              <a:ext cx="6780729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2353235" y="450191"/>
            <a:ext cx="664284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総合的な学習の時間で生徒に身に付けさせたい資質・能力</a:t>
            </a:r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について考える</a:t>
            </a:r>
            <a:endParaRPr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2547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サブタイトル 2"/>
          <p:cNvSpPr txBox="1">
            <a:spLocks/>
          </p:cNvSpPr>
          <p:nvPr/>
        </p:nvSpPr>
        <p:spPr>
          <a:xfrm>
            <a:off x="161365" y="1444438"/>
            <a:ext cx="8740588" cy="4719918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9" name="グループ化 28"/>
          <p:cNvGrpSpPr/>
          <p:nvPr/>
        </p:nvGrpSpPr>
        <p:grpSpPr>
          <a:xfrm>
            <a:off x="368620" y="649109"/>
            <a:ext cx="1784350" cy="1620000"/>
            <a:chOff x="6612592" y="2482477"/>
            <a:chExt cx="1784350" cy="1620000"/>
          </a:xfrm>
        </p:grpSpPr>
        <p:sp>
          <p:nvSpPr>
            <p:cNvPr id="30" name="楕円 7"/>
            <p:cNvSpPr/>
            <p:nvPr/>
          </p:nvSpPr>
          <p:spPr>
            <a:xfrm>
              <a:off x="6720542" y="2482477"/>
              <a:ext cx="1620000" cy="1620000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6612592" y="2939677"/>
              <a:ext cx="17843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36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グループ</a:t>
              </a:r>
            </a:p>
          </p:txBody>
        </p:sp>
      </p:grpSp>
      <p:sp>
        <p:nvSpPr>
          <p:cNvPr id="32" name="テキスト ボックス 31"/>
          <p:cNvSpPr txBox="1"/>
          <p:nvPr/>
        </p:nvSpPr>
        <p:spPr>
          <a:xfrm>
            <a:off x="2017645" y="1863995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グループでの意見をまとめましょう</a:t>
            </a:r>
            <a:endParaRPr kumimoji="1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835330" y="2818428"/>
            <a:ext cx="80682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グループ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意見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をホワイトボードに</a:t>
            </a:r>
            <a:endParaRPr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記入しましょう</a:t>
            </a:r>
            <a:endParaRPr kumimoji="1" lang="ja-JP" altLang="en-US" sz="3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34" name="グループ化 33"/>
          <p:cNvGrpSpPr/>
          <p:nvPr/>
        </p:nvGrpSpPr>
        <p:grpSpPr>
          <a:xfrm>
            <a:off x="525287" y="4532990"/>
            <a:ext cx="1358152" cy="889001"/>
            <a:chOff x="2263302" y="5264149"/>
            <a:chExt cx="1657239" cy="889001"/>
          </a:xfrm>
        </p:grpSpPr>
        <p:sp>
          <p:nvSpPr>
            <p:cNvPr id="35" name="四角形: 角を丸くする 12"/>
            <p:cNvSpPr/>
            <p:nvPr/>
          </p:nvSpPr>
          <p:spPr>
            <a:xfrm>
              <a:off x="2263302" y="5264149"/>
              <a:ext cx="1509563" cy="889001"/>
            </a:xfrm>
            <a:prstGeom prst="roundRect">
              <a:avLst/>
            </a:prstGeom>
            <a:noFill/>
            <a:ln w="38100">
              <a:solidFill>
                <a:schemeClr val="accent6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2401021" y="5411695"/>
              <a:ext cx="15195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10</a:t>
              </a:r>
              <a:r>
                <a:rPr kumimoji="1" lang="ja-JP" altLang="en-US" sz="3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分</a:t>
              </a:r>
              <a:endPara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27" name="テキスト ボックス 26"/>
            <p:cNvSpPr txBox="1"/>
            <p:nvPr/>
          </p:nvSpPr>
          <p:spPr>
            <a:xfrm>
              <a:off x="147917" y="13447"/>
              <a:ext cx="347104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協議　　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５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0" name="正方形/長方形 19"/>
          <p:cNvSpPr/>
          <p:nvPr/>
        </p:nvSpPr>
        <p:spPr>
          <a:xfrm>
            <a:off x="2215352" y="266231"/>
            <a:ext cx="67807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952240">
            <a:off x="6424474" y="3622578"/>
            <a:ext cx="1627094" cy="2235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541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サブタイトル 2"/>
          <p:cNvSpPr txBox="1">
            <a:spLocks/>
          </p:cNvSpPr>
          <p:nvPr/>
        </p:nvSpPr>
        <p:spPr>
          <a:xfrm>
            <a:off x="161365" y="1277396"/>
            <a:ext cx="8775699" cy="4905955"/>
          </a:xfrm>
          <a:prstGeom prst="rect">
            <a:avLst/>
          </a:prstGeom>
          <a:ln w="57150">
            <a:solidFill>
              <a:srgbClr val="33CC33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7472211" y="5134061"/>
            <a:ext cx="1362320" cy="889001"/>
            <a:chOff x="2863918" y="5264149"/>
            <a:chExt cx="1362320" cy="889001"/>
          </a:xfrm>
        </p:grpSpPr>
        <p:sp>
          <p:nvSpPr>
            <p:cNvPr id="24" name="四角形: 角を丸くする 12"/>
            <p:cNvSpPr/>
            <p:nvPr/>
          </p:nvSpPr>
          <p:spPr>
            <a:xfrm>
              <a:off x="2863918" y="5264149"/>
              <a:ext cx="1269932" cy="889001"/>
            </a:xfrm>
            <a:prstGeom prst="roundRect">
              <a:avLst/>
            </a:prstGeom>
            <a:noFill/>
            <a:ln w="38100">
              <a:solidFill>
                <a:schemeClr val="accent6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2925472" y="5397679"/>
              <a:ext cx="130076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3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3</a:t>
              </a:r>
              <a:r>
                <a:rPr kumimoji="1" lang="ja-JP" altLang="en-US" sz="3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分</a:t>
              </a:r>
              <a:endPara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" name="テキスト ボックス 1"/>
          <p:cNvSpPr txBox="1"/>
          <p:nvPr/>
        </p:nvSpPr>
        <p:spPr>
          <a:xfrm>
            <a:off x="1383288" y="2060922"/>
            <a:ext cx="7160653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ファシリテーターによる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4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4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7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まとめ</a:t>
            </a:r>
            <a:endParaRPr kumimoji="1" lang="ja-JP" altLang="en-US" sz="7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9" name="グループ化 28"/>
          <p:cNvGrpSpPr/>
          <p:nvPr/>
        </p:nvGrpSpPr>
        <p:grpSpPr>
          <a:xfrm>
            <a:off x="358402" y="467396"/>
            <a:ext cx="1784350" cy="1620000"/>
            <a:chOff x="6610887" y="317500"/>
            <a:chExt cx="1784350" cy="1620000"/>
          </a:xfrm>
        </p:grpSpPr>
        <p:sp>
          <p:nvSpPr>
            <p:cNvPr id="30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33CC33"/>
            </a:solidFill>
            <a:ln>
              <a:solidFill>
                <a:srgbClr val="33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6610887" y="697427"/>
              <a:ext cx="17843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48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共有</a:t>
              </a:r>
              <a:endParaRPr kumimoji="1" lang="ja-JP" altLang="en-US" sz="4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26" name="テキスト ボックス 25"/>
            <p:cNvSpPr txBox="1"/>
            <p:nvPr/>
          </p:nvSpPr>
          <p:spPr>
            <a:xfrm>
              <a:off x="147918" y="13447"/>
              <a:ext cx="22053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全体で</a:t>
              </a:r>
              <a:r>
                <a:rPr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共有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6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6" name="角丸四角形 15"/>
          <p:cNvSpPr/>
          <p:nvPr/>
        </p:nvSpPr>
        <p:spPr>
          <a:xfrm>
            <a:off x="541482" y="4049483"/>
            <a:ext cx="1909482" cy="1143000"/>
          </a:xfrm>
          <a:prstGeom prst="roundRect">
            <a:avLst>
              <a:gd name="adj" fmla="val 2860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ここに</a:t>
            </a:r>
            <a:endParaRPr kumimoji="1" lang="en-US" altLang="ja-JP" sz="3200" b="1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32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注目</a:t>
            </a:r>
            <a:endParaRPr kumimoji="1" lang="ja-JP" altLang="en-US" sz="32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805375" y="4071889"/>
            <a:ext cx="57385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・チェックシートを参考に観察する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・気になった点はワークシートに記入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780500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6050" y="1796995"/>
            <a:ext cx="8775699" cy="4905955"/>
          </a:xfrm>
          <a:ln w="57150">
            <a:solidFill>
              <a:srgbClr val="FFC000"/>
            </a:solidFill>
          </a:ln>
        </p:spPr>
        <p:txBody>
          <a:bodyPr>
            <a:noAutofit/>
          </a:bodyPr>
          <a:lstStyle/>
          <a:p>
            <a:pPr algn="l"/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kumimoji="1"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310893" y="1202469"/>
            <a:ext cx="1784350" cy="1620000"/>
            <a:chOff x="6628149" y="317500"/>
            <a:chExt cx="1784350" cy="1620000"/>
          </a:xfrm>
        </p:grpSpPr>
        <p:sp>
          <p:nvSpPr>
            <p:cNvPr id="8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6628149" y="635000"/>
              <a:ext cx="178435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5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個人</a:t>
              </a:r>
            </a:p>
          </p:txBody>
        </p:sp>
      </p:grpSp>
      <p:grpSp>
        <p:nvGrpSpPr>
          <p:cNvPr id="31" name="グループ化 30"/>
          <p:cNvGrpSpPr/>
          <p:nvPr/>
        </p:nvGrpSpPr>
        <p:grpSpPr>
          <a:xfrm>
            <a:off x="562465" y="5554949"/>
            <a:ext cx="1281206" cy="889001"/>
            <a:chOff x="2858994" y="5264149"/>
            <a:chExt cx="1281206" cy="889001"/>
          </a:xfrm>
        </p:grpSpPr>
        <p:sp>
          <p:nvSpPr>
            <p:cNvPr id="13" name="四角形: 角を丸くする 12"/>
            <p:cNvSpPr/>
            <p:nvPr/>
          </p:nvSpPr>
          <p:spPr>
            <a:xfrm>
              <a:off x="2858994" y="5264149"/>
              <a:ext cx="1274856" cy="889001"/>
            </a:xfrm>
            <a:prstGeom prst="roundRect">
              <a:avLst/>
            </a:prstGeom>
            <a:noFill/>
            <a:ln w="38100">
              <a:solidFill>
                <a:schemeClr val="accent6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2899714" y="5384800"/>
              <a:ext cx="1240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3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5</a:t>
              </a:r>
              <a:r>
                <a:rPr kumimoji="1" lang="ja-JP" altLang="en-US" sz="3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分</a:t>
              </a:r>
              <a:endPara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3" name="サブタイトル 2"/>
          <p:cNvSpPr txBox="1">
            <a:spLocks/>
          </p:cNvSpPr>
          <p:nvPr/>
        </p:nvSpPr>
        <p:spPr>
          <a:xfrm>
            <a:off x="-32199" y="426142"/>
            <a:ext cx="8944377" cy="1299627"/>
          </a:xfrm>
          <a:prstGeom prst="rect">
            <a:avLst/>
          </a:prstGeom>
          <a:ln w="571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6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★ねらい★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</a:p>
        </p:txBody>
      </p:sp>
      <p:sp>
        <p:nvSpPr>
          <p:cNvPr id="36" name="サブタイトル 2"/>
          <p:cNvSpPr txBox="1">
            <a:spLocks/>
          </p:cNvSpPr>
          <p:nvPr/>
        </p:nvSpPr>
        <p:spPr>
          <a:xfrm>
            <a:off x="2406773" y="3402794"/>
            <a:ext cx="5547127" cy="2716035"/>
          </a:xfrm>
          <a:prstGeom prst="rect">
            <a:avLst/>
          </a:prstGeom>
          <a:ln w="571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・ワークシートに記入する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参考になった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点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・自分で取り組むもうとする点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サブタイトル 2"/>
          <p:cNvSpPr txBox="1">
            <a:spLocks/>
          </p:cNvSpPr>
          <p:nvPr/>
        </p:nvSpPr>
        <p:spPr>
          <a:xfrm>
            <a:off x="2056062" y="1957191"/>
            <a:ext cx="6714451" cy="1727303"/>
          </a:xfrm>
          <a:prstGeom prst="rect">
            <a:avLst/>
          </a:prstGeom>
          <a:ln w="571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「ファシリテーター」として</a:t>
            </a:r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どのような点に気を付ければよいか</a:t>
            </a:r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5" name="グループ化 34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39" name="テキスト ボックス 38"/>
            <p:cNvSpPr txBox="1"/>
            <p:nvPr/>
          </p:nvSpPr>
          <p:spPr>
            <a:xfrm>
              <a:off x="147918" y="13447"/>
              <a:ext cx="312331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個人</a:t>
              </a:r>
              <a:r>
                <a:rPr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でワークシートに</a:t>
              </a:r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記入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7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0" name="正方形/長方形 9"/>
          <p:cNvSpPr/>
          <p:nvPr/>
        </p:nvSpPr>
        <p:spPr>
          <a:xfrm>
            <a:off x="2212283" y="453790"/>
            <a:ext cx="6794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ファシリテーターとしての留意点を考える</a:t>
            </a:r>
            <a:endParaRPr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9067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7918" y="1170291"/>
            <a:ext cx="8775699" cy="4905955"/>
          </a:xfrm>
          <a:ln w="57150">
            <a:solidFill>
              <a:srgbClr val="FFC000"/>
            </a:solidFill>
          </a:ln>
        </p:spPr>
        <p:txBody>
          <a:bodyPr>
            <a:noAutofit/>
          </a:bodyPr>
          <a:lstStyle/>
          <a:p>
            <a:pPr algn="l"/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kumimoji="1"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419863" y="485642"/>
            <a:ext cx="1784350" cy="1620000"/>
            <a:chOff x="6737119" y="-399327"/>
            <a:chExt cx="1784350" cy="1620000"/>
          </a:xfrm>
        </p:grpSpPr>
        <p:sp>
          <p:nvSpPr>
            <p:cNvPr id="8" name="楕円 7"/>
            <p:cNvSpPr/>
            <p:nvPr/>
          </p:nvSpPr>
          <p:spPr>
            <a:xfrm>
              <a:off x="6737119" y="-399327"/>
              <a:ext cx="1620000" cy="1620000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6737119" y="-146765"/>
              <a:ext cx="178435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5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個人</a:t>
              </a:r>
            </a:p>
          </p:txBody>
        </p:sp>
      </p:grpSp>
      <p:grpSp>
        <p:nvGrpSpPr>
          <p:cNvPr id="31" name="グループ化 30"/>
          <p:cNvGrpSpPr/>
          <p:nvPr/>
        </p:nvGrpSpPr>
        <p:grpSpPr>
          <a:xfrm>
            <a:off x="707147" y="4747914"/>
            <a:ext cx="1281206" cy="889001"/>
            <a:chOff x="2858994" y="5264149"/>
            <a:chExt cx="1281206" cy="889001"/>
          </a:xfrm>
        </p:grpSpPr>
        <p:sp>
          <p:nvSpPr>
            <p:cNvPr id="13" name="四角形: 角を丸くする 12"/>
            <p:cNvSpPr/>
            <p:nvPr/>
          </p:nvSpPr>
          <p:spPr>
            <a:xfrm>
              <a:off x="2858994" y="5264149"/>
              <a:ext cx="1274856" cy="889001"/>
            </a:xfrm>
            <a:prstGeom prst="roundRect">
              <a:avLst/>
            </a:prstGeom>
            <a:noFill/>
            <a:ln w="38100">
              <a:solidFill>
                <a:schemeClr val="accent6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2899714" y="5384800"/>
              <a:ext cx="1240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3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5</a:t>
              </a:r>
              <a:r>
                <a:rPr kumimoji="1" lang="ja-JP" altLang="en-US" sz="3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分</a:t>
              </a:r>
              <a:endPara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6" name="サブタイトル 2"/>
          <p:cNvSpPr txBox="1">
            <a:spLocks/>
          </p:cNvSpPr>
          <p:nvPr/>
        </p:nvSpPr>
        <p:spPr>
          <a:xfrm>
            <a:off x="2023664" y="2891954"/>
            <a:ext cx="5961237" cy="2716035"/>
          </a:xfrm>
          <a:prstGeom prst="rect">
            <a:avLst/>
          </a:prstGeom>
          <a:ln w="571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・ワークシートに参考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になった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点、自分で取り組むもうとする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点などを記入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する。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サブタイトル 2"/>
          <p:cNvSpPr txBox="1">
            <a:spLocks/>
          </p:cNvSpPr>
          <p:nvPr/>
        </p:nvSpPr>
        <p:spPr>
          <a:xfrm>
            <a:off x="2056062" y="1957191"/>
            <a:ext cx="6714451" cy="1727303"/>
          </a:xfrm>
          <a:prstGeom prst="rect">
            <a:avLst/>
          </a:prstGeom>
          <a:ln w="571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各自のリフレクション</a:t>
            </a:r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5" name="グループ化 34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39" name="テキスト ボックス 38"/>
            <p:cNvSpPr txBox="1"/>
            <p:nvPr/>
          </p:nvSpPr>
          <p:spPr>
            <a:xfrm>
              <a:off x="147918" y="13447"/>
              <a:ext cx="312331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省察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8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7086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297</Words>
  <Application>Microsoft Office PowerPoint</Application>
  <PresentationFormat>画面に合わせる (4:3)</PresentationFormat>
  <Paragraphs>84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5" baseType="lpstr">
      <vt:lpstr>Meiryo UI</vt:lpstr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2017-11-16T08:21:09Z</dcterms:created>
  <dcterms:modified xsi:type="dcterms:W3CDTF">2018-03-06T02:28:55Z</dcterms:modified>
</cp:coreProperties>
</file>