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1"/>
  </p:sldMasterIdLst>
  <p:notesMasterIdLst>
    <p:notesMasterId r:id="rId19"/>
  </p:notesMasterIdLst>
  <p:handoutMasterIdLst>
    <p:handoutMasterId r:id="rId20"/>
  </p:handoutMasterIdLst>
  <p:sldIdLst>
    <p:sldId id="1685" r:id="rId2"/>
    <p:sldId id="1655" r:id="rId3"/>
    <p:sldId id="1827" r:id="rId4"/>
    <p:sldId id="1793" r:id="rId5"/>
    <p:sldId id="1832" r:id="rId6"/>
    <p:sldId id="1825" r:id="rId7"/>
    <p:sldId id="1826" r:id="rId8"/>
    <p:sldId id="1828" r:id="rId9"/>
    <p:sldId id="1829" r:id="rId10"/>
    <p:sldId id="1833" r:id="rId11"/>
    <p:sldId id="1834" r:id="rId12"/>
    <p:sldId id="1831" r:id="rId13"/>
    <p:sldId id="1835" r:id="rId14"/>
    <p:sldId id="1830" r:id="rId15"/>
    <p:sldId id="1822" r:id="rId16"/>
    <p:sldId id="1836" r:id="rId17"/>
    <p:sldId id="1796" r:id="rId18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AD14320-1879-49EB-B90F-A86D04D21FF2}">
          <p14:sldIdLst>
            <p14:sldId id="1685"/>
            <p14:sldId id="1655"/>
            <p14:sldId id="1827"/>
            <p14:sldId id="1793"/>
            <p14:sldId id="1832"/>
            <p14:sldId id="1825"/>
            <p14:sldId id="1826"/>
            <p14:sldId id="1828"/>
            <p14:sldId id="1829"/>
            <p14:sldId id="1833"/>
            <p14:sldId id="1834"/>
            <p14:sldId id="1831"/>
            <p14:sldId id="1835"/>
            <p14:sldId id="1830"/>
            <p14:sldId id="1822"/>
            <p14:sldId id="1836"/>
            <p14:sldId id="17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CCECFF"/>
    <a:srgbClr val="21C5FF"/>
    <a:srgbClr val="FFA7A9"/>
    <a:srgbClr val="FFFF66"/>
    <a:srgbClr val="FFCC00"/>
    <a:srgbClr val="FFFF00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5" autoAdjust="0"/>
    <p:restoredTop sz="72473" autoAdjust="0"/>
  </p:normalViewPr>
  <p:slideViewPr>
    <p:cSldViewPr>
      <p:cViewPr varScale="1">
        <p:scale>
          <a:sx n="79" d="100"/>
          <a:sy n="79" d="100"/>
        </p:scale>
        <p:origin x="996" y="78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171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r">
              <a:defRPr sz="1200"/>
            </a:lvl1pPr>
          </a:lstStyle>
          <a:p>
            <a:fld id="{8F1CE61D-6E7E-49E3-8D94-304D806E3C68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r">
              <a:defRPr sz="1200"/>
            </a:lvl1pPr>
          </a:lstStyle>
          <a:p>
            <a:fld id="{1D369E39-D323-4103-9DFA-47DB9CB5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7400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r">
              <a:defRPr sz="1200"/>
            </a:lvl1pPr>
          </a:lstStyle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8" tIns="45734" rIns="91478" bIns="457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75974"/>
            <a:ext cx="7951470" cy="2680335"/>
          </a:xfrm>
          <a:prstGeom prst="rect">
            <a:avLst/>
          </a:prstGeom>
        </p:spPr>
        <p:txBody>
          <a:bodyPr vert="horz" lIns="91478" tIns="45734" rIns="91478" bIns="457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r">
              <a:defRPr sz="1200"/>
            </a:lvl1pPr>
          </a:lstStyle>
          <a:p>
            <a:fld id="{8E486F06-0E1D-437B-9F42-3F927AC94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56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6189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334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81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369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882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732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467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32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913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25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93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013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51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7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122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992D-5868-43E9-853E-3E27F5D2C1CD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BAF8-EFC6-46EB-9494-9F7768680DF5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D6D4-6458-4B6A-9CDD-89AA946E9CC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2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9ACB-8753-4DBB-9DA9-AC45EED99CF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5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DED1-1216-4A01-AD37-31C4FEE5A1BD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0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2ED7-E9B2-4984-9C06-F427AD43019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884C-1E9A-423E-B2FE-904205D85DE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9D02-58D1-4F95-AD06-EE9379F27175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8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A48F-F8AF-4A02-B9F7-EBFEDE0C04C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BB-1422-48B6-A82E-358CB6FE9E1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3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DC7B-F431-43BB-8B8A-360864200D9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1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25CC7D10-7A5E-4379-9975-E6324BA98B26}" type="datetime1">
              <a:rPr kumimoji="0"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D57F1E4F-1CFF-5643-939E-217C01CDF565}" type="slidenum">
              <a:rPr kumimoji="0"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8"/>
          <p:cNvSpPr txBox="1">
            <a:spLocks/>
          </p:cNvSpPr>
          <p:nvPr/>
        </p:nvSpPr>
        <p:spPr>
          <a:xfrm>
            <a:off x="216357" y="2200627"/>
            <a:ext cx="8565773" cy="3738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「単元構想メモ」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を用いながら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協働して単元を構想することを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通して単元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計画の手がかり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つかむ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ことを目指す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42132" y="404664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9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598025" y="665835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目的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3632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087" y="1703328"/>
            <a:ext cx="6147563" cy="4330672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配列記入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単元配列協議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の配列を考えよう</a:t>
            </a:r>
            <a:endParaRPr kumimoji="1" lang="en-US" altLang="ja-JP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922550" y="3714942"/>
            <a:ext cx="5933923" cy="1815882"/>
          </a:xfrm>
          <a:prstGeom prst="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中心的な課題と課題を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ための主な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方法を単元のどこに位置付け、前後にどのような学習内容や方法を配列すればよいか個人で記述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06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087" y="1703328"/>
            <a:ext cx="6147563" cy="4330672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配列記入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単元配列協議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の配列を考えよう</a:t>
            </a:r>
            <a:endParaRPr kumimoji="1" lang="en-US" altLang="ja-JP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922550" y="3714942"/>
            <a:ext cx="5933923" cy="1815882"/>
          </a:xfrm>
          <a:prstGeom prst="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中心的な課題と課題を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ための主な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方法を単元のどこに位置付け、前後にどのような学習内容や方法を配列すればよいか個人で記述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242132" y="3348864"/>
            <a:ext cx="1784631" cy="865442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メモ 16"/>
          <p:cNvSpPr/>
          <p:nvPr/>
        </p:nvSpPr>
        <p:spPr>
          <a:xfrm>
            <a:off x="394532" y="3501264"/>
            <a:ext cx="1784631" cy="865442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メモ 17"/>
          <p:cNvSpPr/>
          <p:nvPr/>
        </p:nvSpPr>
        <p:spPr>
          <a:xfrm>
            <a:off x="546932" y="3653664"/>
            <a:ext cx="1784631" cy="865442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メモ 18"/>
          <p:cNvSpPr/>
          <p:nvPr/>
        </p:nvSpPr>
        <p:spPr>
          <a:xfrm>
            <a:off x="699332" y="3806064"/>
            <a:ext cx="1784631" cy="865442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メモ 19"/>
          <p:cNvSpPr/>
          <p:nvPr/>
        </p:nvSpPr>
        <p:spPr>
          <a:xfrm>
            <a:off x="851732" y="3958464"/>
            <a:ext cx="1784631" cy="865442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247047" y="4976306"/>
            <a:ext cx="1784631" cy="847360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399447" y="5128706"/>
            <a:ext cx="1784631" cy="847360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551847" y="5281106"/>
            <a:ext cx="1784631" cy="847360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704247" y="5433506"/>
            <a:ext cx="1784631" cy="847360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856647" y="5585906"/>
            <a:ext cx="1784631" cy="847360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477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配列記入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単元配列協議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の配列を考えよう</a:t>
            </a:r>
            <a:endParaRPr kumimoji="1" lang="en-US" altLang="ja-JP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956894" y="3538995"/>
            <a:ext cx="5933923" cy="1815882"/>
          </a:xfrm>
          <a:prstGeom prst="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中心的な課題と課題を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ための主な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方法を単元のどこに位置付け、前後にどのような学習内容や方法を配列すればよいかグループで協議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666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配列記入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単元配列協議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の配列を考えよう</a:t>
            </a:r>
            <a:endParaRPr kumimoji="1" lang="en-US" altLang="ja-JP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99131" y="5847532"/>
            <a:ext cx="5919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付箋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検討→絞り込み→配置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メモ 68">
            <a:extLst>
              <a:ext uri="{FF2B5EF4-FFF2-40B4-BE49-F238E27FC236}">
                <a16:creationId xmlns:a16="http://schemas.microsoft.com/office/drawing/2014/main" id="{586B1A32-2C9E-4260-8E38-8857DDDF73AE}"/>
              </a:ext>
            </a:extLst>
          </p:cNvPr>
          <p:cNvSpPr/>
          <p:nvPr/>
        </p:nvSpPr>
        <p:spPr>
          <a:xfrm>
            <a:off x="3256937" y="3849185"/>
            <a:ext cx="1129540" cy="582361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メモ 68">
            <a:extLst>
              <a:ext uri="{FF2B5EF4-FFF2-40B4-BE49-F238E27FC236}">
                <a16:creationId xmlns:a16="http://schemas.microsoft.com/office/drawing/2014/main" id="{586B1A32-2C9E-4260-8E38-8857DDDF73AE}"/>
              </a:ext>
            </a:extLst>
          </p:cNvPr>
          <p:cNvSpPr/>
          <p:nvPr/>
        </p:nvSpPr>
        <p:spPr>
          <a:xfrm>
            <a:off x="4653195" y="3849185"/>
            <a:ext cx="1129540" cy="582361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メモ 68">
            <a:extLst>
              <a:ext uri="{FF2B5EF4-FFF2-40B4-BE49-F238E27FC236}">
                <a16:creationId xmlns:a16="http://schemas.microsoft.com/office/drawing/2014/main" id="{586B1A32-2C9E-4260-8E38-8857DDDF73AE}"/>
              </a:ext>
            </a:extLst>
          </p:cNvPr>
          <p:cNvSpPr/>
          <p:nvPr/>
        </p:nvSpPr>
        <p:spPr>
          <a:xfrm>
            <a:off x="6049453" y="3849185"/>
            <a:ext cx="1129540" cy="582361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メモ 68">
            <a:extLst>
              <a:ext uri="{FF2B5EF4-FFF2-40B4-BE49-F238E27FC236}">
                <a16:creationId xmlns:a16="http://schemas.microsoft.com/office/drawing/2014/main" id="{586B1A32-2C9E-4260-8E38-8857DDDF73AE}"/>
              </a:ext>
            </a:extLst>
          </p:cNvPr>
          <p:cNvSpPr/>
          <p:nvPr/>
        </p:nvSpPr>
        <p:spPr>
          <a:xfrm>
            <a:off x="7440137" y="3849185"/>
            <a:ext cx="1129540" cy="582361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学習内容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3276244" y="4592985"/>
            <a:ext cx="1165577" cy="582361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4635526" y="4592984"/>
            <a:ext cx="1165577" cy="582361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6059694" y="4592983"/>
            <a:ext cx="1165577" cy="582361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メモ 69">
            <a:extLst>
              <a:ext uri="{FF2B5EF4-FFF2-40B4-BE49-F238E27FC236}">
                <a16:creationId xmlns:a16="http://schemas.microsoft.com/office/drawing/2014/main" id="{8949F248-54F4-4E7A-98FB-65FFA4E623A3}"/>
              </a:ext>
            </a:extLst>
          </p:cNvPr>
          <p:cNvSpPr/>
          <p:nvPr/>
        </p:nvSpPr>
        <p:spPr>
          <a:xfrm>
            <a:off x="7483862" y="4592982"/>
            <a:ext cx="1165577" cy="582361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921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５ 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グループ協議①　（２０分）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グループ協議②　（２０分）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（１０分）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５ 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2045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6357" y="404664"/>
            <a:ext cx="1784350" cy="1620000"/>
            <a:chOff x="6572250" y="317500"/>
            <a:chExt cx="1784350" cy="1620000"/>
          </a:xfrm>
          <a:solidFill>
            <a:srgbClr val="00B050"/>
          </a:solidFill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72250" y="619720"/>
              <a:ext cx="178435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49674" y="2514556"/>
            <a:ext cx="84720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単元を構想する際に工夫した点やグループ協議を通して気付いたこと</a:t>
            </a:r>
            <a:endParaRPr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932261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各グループ</a:t>
            </a:r>
            <a:r>
              <a:rPr lang="ja-JP" altLang="en-US" sz="2800" b="1" dirty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の代表者が</a:t>
            </a:r>
            <a:r>
              <a:rPr lang="ja-JP" altLang="en-US" sz="2800" b="1" dirty="0" smtClean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</a:t>
            </a:r>
            <a:endParaRPr kumimoji="1" lang="en-US" altLang="ja-JP" sz="2800" b="1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549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５ 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グループ協議①　（２０分）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グループ協議②　（２０分）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（１０分）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５ 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711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5504" y="1203571"/>
            <a:ext cx="6147563" cy="4330672"/>
          </a:xfrm>
          <a:prstGeom prst="rect">
            <a:avLst/>
          </a:prstGeom>
        </p:spPr>
      </p:pic>
      <p:sp>
        <p:nvSpPr>
          <p:cNvPr id="37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267370" y="404664"/>
            <a:ext cx="1784350" cy="1620000"/>
            <a:chOff x="6628149" y="317500"/>
            <a:chExt cx="1784350" cy="1620000"/>
          </a:xfrm>
        </p:grpSpPr>
        <p:sp>
          <p:nvSpPr>
            <p:cNvPr id="43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省察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267370" y="5887041"/>
            <a:ext cx="8601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気付き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や今後取り入れたいことを</a:t>
            </a:r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記入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しましょう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915816" y="4986275"/>
            <a:ext cx="5686940" cy="40011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991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５ 分）</a:t>
              </a:r>
              <a:endPara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グループ協議①　（２０分）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グループ協議②　（２０分）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（１０分）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５ 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926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５ 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グループ協議①　（２０分）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グループ協議②　（２０分）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（１０分）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５ 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43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4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実態と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中心的な課題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単元のポイントを明らかにしよう</a:t>
            </a:r>
            <a:endParaRPr kumimoji="1"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891850" y="2261374"/>
            <a:ext cx="5933923" cy="1261884"/>
          </a:xfrm>
          <a:prstGeom prst="rect">
            <a:avLst/>
          </a:prstGeom>
          <a:solidFill>
            <a:srgbClr val="21C5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63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4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実態と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中心的な課題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</a:t>
            </a: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単元のポイントを明らかにしよう</a:t>
            </a:r>
            <a:endParaRPr kumimoji="1"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900608" y="2160941"/>
            <a:ext cx="5933923" cy="1423467"/>
          </a:xfrm>
          <a:prstGeom prst="rect">
            <a:avLst/>
          </a:prstGeom>
          <a:solidFill>
            <a:srgbClr val="21C5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事前に記述した内容を基に、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生徒の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実態と単元の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01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4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実態と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中心的な課題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</a:t>
            </a: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単元のポイントを明らかにしよう</a:t>
            </a:r>
            <a:endParaRPr kumimoji="1"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891850" y="2874158"/>
            <a:ext cx="5933923" cy="954107"/>
          </a:xfrm>
          <a:prstGeom prst="rect">
            <a:avLst/>
          </a:prstGeom>
          <a:solidFill>
            <a:srgbClr val="21C5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中心的な課題と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解決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ための主な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方法を記述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38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4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実態と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中心的な課題</a:t>
            </a:r>
            <a:endParaRPr lang="en-US" altLang="ja-JP" sz="32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中心的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単元のポイントを明らかにしよう</a:t>
            </a:r>
            <a:endParaRPr kumimoji="1"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891850" y="2874158"/>
            <a:ext cx="5933923" cy="954107"/>
          </a:xfrm>
          <a:prstGeom prst="rect">
            <a:avLst/>
          </a:prstGeom>
          <a:solidFill>
            <a:srgbClr val="21C5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中心的な課題と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解決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ための主な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方法を協議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5211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５ 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グループ協議①　（２０分）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グループ協議②　（２０分）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（１０分）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５ 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6297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589" y="1703328"/>
            <a:ext cx="6147563" cy="4330672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920257" cy="5487517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56385"/>
            <a:chOff x="6598025" y="317500"/>
            <a:chExt cx="1784350" cy="1656385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527335"/>
              <a:ext cx="17843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4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42133" y="2160941"/>
            <a:ext cx="31057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配列記入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↓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単元配列協議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857390" y="514607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単元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の配列を考えよう</a:t>
            </a:r>
            <a:endParaRPr kumimoji="1" lang="en-US" altLang="ja-JP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2934647" y="3527535"/>
            <a:ext cx="5813818" cy="1938992"/>
          </a:xfrm>
          <a:prstGeom prst="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82045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499</Words>
  <Application>Microsoft Office PowerPoint</Application>
  <PresentationFormat>画面に合わせる (4:3)</PresentationFormat>
  <Paragraphs>238</Paragraphs>
  <Slides>17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Meiryo UI</vt:lpstr>
      <vt:lpstr>ＭＳ Ｐゴシック</vt:lpstr>
      <vt:lpstr>メイリオ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2017-11-16T08:18:33Z</dcterms:created>
  <dcterms:modified xsi:type="dcterms:W3CDTF">2017-11-16T08:19:22Z</dcterms:modified>
</cp:coreProperties>
</file>