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2" r:id="rId3"/>
    <p:sldId id="260" r:id="rId4"/>
    <p:sldId id="284" r:id="rId5"/>
    <p:sldId id="296" r:id="rId6"/>
    <p:sldId id="298" r:id="rId7"/>
    <p:sldId id="299" r:id="rId8"/>
    <p:sldId id="300" r:id="rId9"/>
    <p:sldId id="302" r:id="rId10"/>
    <p:sldId id="301" r:id="rId11"/>
    <p:sldId id="270" r:id="rId1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FF99FF"/>
    <a:srgbClr val="FF9999"/>
    <a:srgbClr val="99CCFF"/>
    <a:srgbClr val="FFFF99"/>
    <a:srgbClr val="FF6600"/>
    <a:srgbClr val="FFC000"/>
    <a:srgbClr val="66FF66"/>
    <a:srgbClr val="99FF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0962" autoAdjust="0"/>
  </p:normalViewPr>
  <p:slideViewPr>
    <p:cSldViewPr snapToGrid="0">
      <p:cViewPr varScale="1">
        <p:scale>
          <a:sx n="50" d="100"/>
          <a:sy n="50" d="100"/>
        </p:scale>
        <p:origin x="11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17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529" cy="497525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083" y="1"/>
            <a:ext cx="2950529" cy="497525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770A4E83-B3B5-4337-9A8F-EC6AAC2EB72B}" type="datetimeFigureOut">
              <a:rPr kumimoji="1" lang="ja-JP" altLang="en-US" smtClean="0"/>
              <a:t>2017/9/15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1815"/>
            <a:ext cx="2950529" cy="497525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083" y="9441815"/>
            <a:ext cx="2950529" cy="497525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7AD19D80-73C0-4BC5-9023-377862CFD8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905230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CA51F-0A0F-4ADF-8C1F-9F8719157D3B}" type="datetimeFigureOut">
              <a:rPr kumimoji="1" lang="ja-JP" altLang="en-US" smtClean="0"/>
              <a:t>2017/9/15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F11CF5-39DF-4058-93A7-28BCCDAEEB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63427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9162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7E5B7-6CEE-4AAB-BAE4-7AF183230499}" type="datetime1">
              <a:rPr kumimoji="1" lang="ja-JP" altLang="en-US" smtClean="0"/>
              <a:t>2017/9/15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5354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B1770-251B-4014-8582-11F6C94E0F80}" type="datetime1">
              <a:rPr kumimoji="1" lang="ja-JP" altLang="en-US" smtClean="0"/>
              <a:t>2017/9/15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283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DA38E-D43D-4153-BC52-39859C86A5FA}" type="datetime1">
              <a:rPr kumimoji="1" lang="ja-JP" altLang="en-US" smtClean="0"/>
              <a:t>2017/9/15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411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3F5F3-D598-457E-9D7F-4E175B5D73DC}" type="datetime1">
              <a:rPr kumimoji="1" lang="ja-JP" altLang="en-US" smtClean="0"/>
              <a:t>2017/9/15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897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31642-D656-4022-9E5A-683A258E2C4D}" type="datetime1">
              <a:rPr kumimoji="1" lang="ja-JP" altLang="en-US" smtClean="0"/>
              <a:t>2017/9/15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758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73518-72D8-464B-BBE6-77D62C6C4072}" type="datetime1">
              <a:rPr kumimoji="1" lang="ja-JP" altLang="en-US" smtClean="0"/>
              <a:t>2017/9/15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400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1BB24-922B-4B80-ADB1-660D6735AC27}" type="datetime1">
              <a:rPr kumimoji="1" lang="ja-JP" altLang="en-US" smtClean="0"/>
              <a:t>2017/9/15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24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4ECF-5564-4B90-BE2F-A23247E63F07}" type="datetime1">
              <a:rPr kumimoji="1" lang="ja-JP" altLang="en-US" smtClean="0"/>
              <a:t>2017/9/15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138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87ACC-7A93-4249-A910-715C4430BC7A}" type="datetime1">
              <a:rPr kumimoji="1" lang="ja-JP" altLang="en-US" smtClean="0"/>
              <a:t>2017/9/15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992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987F6-F331-494E-B22B-01588749C8BD}" type="datetime1">
              <a:rPr kumimoji="1" lang="ja-JP" altLang="en-US" smtClean="0"/>
              <a:t>2017/9/15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435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C96C3-3353-466A-A676-06512FD41EB5}" type="datetime1">
              <a:rPr kumimoji="1" lang="ja-JP" altLang="en-US" smtClean="0"/>
              <a:t>2017/9/15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1833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90F82-C923-4E1C-86D9-D6ECD1A241B6}" type="datetime1">
              <a:rPr kumimoji="1" lang="ja-JP" altLang="en-US" smtClean="0"/>
              <a:t>2017/9/15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089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11173" y="1308101"/>
            <a:ext cx="8199427" cy="4254500"/>
          </a:xfrm>
          <a:ln w="76200">
            <a:solidFill>
              <a:srgbClr val="FFC000"/>
            </a:solidFill>
          </a:ln>
        </p:spPr>
        <p:txBody>
          <a:bodyPr anchor="ctr">
            <a:normAutofit/>
          </a:bodyPr>
          <a:lstStyle/>
          <a:p>
            <a:r>
              <a:rPr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授業改善の実践から生まれた</a:t>
            </a:r>
            <a:r>
              <a:rPr lang="en-US" altLang="ja-JP" sz="4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4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課題の共有を目指すとともに、</a:t>
            </a:r>
            <a:r>
              <a:rPr lang="en-US" altLang="ja-JP" sz="4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4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学校全体で取り組んでいく課題を明らかにする研修会</a:t>
            </a:r>
            <a:endParaRPr kumimoji="1"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四角形: 角を丸くする 23"/>
          <p:cNvSpPr/>
          <p:nvPr/>
        </p:nvSpPr>
        <p:spPr>
          <a:xfrm>
            <a:off x="8330751" y="87860"/>
            <a:ext cx="720000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0473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サブタイトル 2"/>
          <p:cNvSpPr txBox="1">
            <a:spLocks/>
          </p:cNvSpPr>
          <p:nvPr/>
        </p:nvSpPr>
        <p:spPr>
          <a:xfrm>
            <a:off x="301277" y="895720"/>
            <a:ext cx="8640000" cy="5727149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193327" y="159735"/>
            <a:ext cx="1784350" cy="1620000"/>
            <a:chOff x="6572250" y="317500"/>
            <a:chExt cx="1784350" cy="1620000"/>
          </a:xfrm>
        </p:grpSpPr>
        <p:sp>
          <p:nvSpPr>
            <p:cNvPr id="16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6572250" y="629226"/>
              <a:ext cx="178435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32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グループ</a:t>
              </a:r>
              <a:endParaRPr kumimoji="1" lang="en-US" altLang="ja-JP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32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協議</a:t>
              </a:r>
              <a:endParaRPr kumimoji="1" lang="ja-JP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0" name="サブタイトル 2"/>
          <p:cNvSpPr txBox="1">
            <a:spLocks/>
          </p:cNvSpPr>
          <p:nvPr/>
        </p:nvSpPr>
        <p:spPr>
          <a:xfrm>
            <a:off x="1926502" y="1541095"/>
            <a:ext cx="7200000" cy="3025947"/>
          </a:xfrm>
          <a:prstGeom prst="rect">
            <a:avLst/>
          </a:prstGeom>
          <a:ln w="571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457200">
              <a:lnSpc>
                <a:spcPct val="150000"/>
              </a:lnSpc>
              <a:defRPr/>
            </a:pPr>
            <a:r>
              <a:rPr lang="ja-JP" altLang="en-US" sz="3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四角形: 角を丸くする 28"/>
          <p:cNvSpPr/>
          <p:nvPr/>
        </p:nvSpPr>
        <p:spPr>
          <a:xfrm>
            <a:off x="8330751" y="87860"/>
            <a:ext cx="720000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四角形: 角を丸くする 12"/>
          <p:cNvSpPr/>
          <p:nvPr/>
        </p:nvSpPr>
        <p:spPr>
          <a:xfrm>
            <a:off x="486502" y="2038613"/>
            <a:ext cx="1249550" cy="669289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200" b="1" noProof="0" dirty="0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２</a:t>
            </a:r>
            <a:r>
              <a:rPr lang="ja-JP" altLang="en-US" sz="3200" b="1" noProof="0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５</a:t>
            </a:r>
            <a:r>
              <a:rPr kumimoji="1" lang="ja-JP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</a:rPr>
              <a:t>分</a:t>
            </a:r>
            <a:endParaRPr kumimoji="1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85502" y="3341388"/>
            <a:ext cx="6955750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⑥学校全体</a:t>
            </a: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で取り組みたい</a:t>
            </a:r>
            <a:endParaRPr lang="en-US" altLang="ja-JP" sz="4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と考えた根拠</a:t>
            </a: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書き込み</a:t>
            </a:r>
            <a:endParaRPr lang="en-US" altLang="ja-JP" sz="4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まし</a:t>
            </a: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ょう</a:t>
            </a:r>
            <a:endParaRPr lang="en-US" altLang="ja-JP" sz="4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5655541" y="965683"/>
            <a:ext cx="2560320" cy="1881051"/>
            <a:chOff x="5655541" y="965683"/>
            <a:chExt cx="2560320" cy="1881051"/>
          </a:xfrm>
        </p:grpSpPr>
        <p:grpSp>
          <p:nvGrpSpPr>
            <p:cNvPr id="22" name="グループ化 21"/>
            <p:cNvGrpSpPr/>
            <p:nvPr/>
          </p:nvGrpSpPr>
          <p:grpSpPr>
            <a:xfrm>
              <a:off x="5963194" y="1104516"/>
              <a:ext cx="2030160" cy="1603386"/>
              <a:chOff x="5963194" y="1104516"/>
              <a:chExt cx="2030160" cy="1603386"/>
            </a:xfrm>
          </p:grpSpPr>
          <p:grpSp>
            <p:nvGrpSpPr>
              <p:cNvPr id="23" name="グループ化 22"/>
              <p:cNvGrpSpPr/>
              <p:nvPr/>
            </p:nvGrpSpPr>
            <p:grpSpPr>
              <a:xfrm>
                <a:off x="5963194" y="1104516"/>
                <a:ext cx="2030160" cy="1603386"/>
                <a:chOff x="5963194" y="1104516"/>
                <a:chExt cx="2030160" cy="1603386"/>
              </a:xfrm>
              <a:solidFill>
                <a:schemeClr val="tx2">
                  <a:lumMod val="20000"/>
                  <a:lumOff val="80000"/>
                </a:schemeClr>
              </a:solidFill>
            </p:grpSpPr>
            <p:sp>
              <p:nvSpPr>
                <p:cNvPr id="25" name="二等辺三角形 24"/>
                <p:cNvSpPr/>
                <p:nvPr/>
              </p:nvSpPr>
              <p:spPr>
                <a:xfrm>
                  <a:off x="5963194" y="1104516"/>
                  <a:ext cx="2030160" cy="1603386"/>
                </a:xfrm>
                <a:prstGeom prst="triangl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26" name="直線コネクタ 25"/>
                <p:cNvCxnSpPr/>
                <p:nvPr/>
              </p:nvCxnSpPr>
              <p:spPr>
                <a:xfrm>
                  <a:off x="6583680" y="1704720"/>
                  <a:ext cx="790303" cy="0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4" name="直線コネクタ 23"/>
              <p:cNvCxnSpPr/>
              <p:nvPr/>
            </p:nvCxnSpPr>
            <p:spPr>
              <a:xfrm>
                <a:off x="6309360" y="2155371"/>
                <a:ext cx="1306286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" name="正方形/長方形 2"/>
            <p:cNvSpPr/>
            <p:nvPr/>
          </p:nvSpPr>
          <p:spPr>
            <a:xfrm>
              <a:off x="5655541" y="965683"/>
              <a:ext cx="2560320" cy="188105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9" name="角丸四角形吹き出し 18"/>
          <p:cNvSpPr/>
          <p:nvPr/>
        </p:nvSpPr>
        <p:spPr>
          <a:xfrm>
            <a:off x="3431748" y="1164282"/>
            <a:ext cx="2142307" cy="879732"/>
          </a:xfrm>
          <a:prstGeom prst="wedgeRoundRectCallout">
            <a:avLst>
              <a:gd name="adj1" fmla="val 69463"/>
              <a:gd name="adj2" fmla="val 13003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根拠</a:t>
            </a:r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endParaRPr lang="en-US" altLang="ja-JP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書き込みましょう</a:t>
            </a:r>
            <a:endParaRPr kumimoji="1" lang="ja-JP" altLang="en-US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874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52000" y="1267691"/>
            <a:ext cx="8640000" cy="5276509"/>
          </a:xfrm>
          <a:ln w="57150">
            <a:solidFill>
              <a:srgbClr val="FFC000"/>
            </a:solidFill>
          </a:ln>
        </p:spPr>
        <p:txBody>
          <a:bodyPr>
            <a:noAutofit/>
          </a:bodyPr>
          <a:lstStyle/>
          <a:p>
            <a:pPr algn="l"/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kumimoji="1" lang="ja-JP" altLang="en-US" sz="4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252000" y="499496"/>
            <a:ext cx="1784350" cy="1620000"/>
            <a:chOff x="6628149" y="317500"/>
            <a:chExt cx="1784350" cy="1620000"/>
          </a:xfrm>
        </p:grpSpPr>
        <p:sp>
          <p:nvSpPr>
            <p:cNvPr id="8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6628149" y="635000"/>
              <a:ext cx="178435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5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省察</a:t>
              </a:r>
              <a:endParaRPr kumimoji="1" lang="ja-JP" altLang="en-US" sz="5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9" name="サブタイトル 2"/>
          <p:cNvSpPr txBox="1">
            <a:spLocks/>
          </p:cNvSpPr>
          <p:nvPr/>
        </p:nvSpPr>
        <p:spPr>
          <a:xfrm>
            <a:off x="1825691" y="2730491"/>
            <a:ext cx="6588105" cy="3859469"/>
          </a:xfrm>
          <a:prstGeom prst="rect">
            <a:avLst/>
          </a:prstGeom>
          <a:ln w="571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ピンク色</a:t>
            </a: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の付箋に次のことを</a:t>
            </a:r>
            <a:endParaRPr lang="en-US" altLang="ja-JP" sz="3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記入し、ピラミッドチャート</a:t>
            </a:r>
            <a:endParaRPr lang="en-US" altLang="ja-JP" sz="3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の横に貼りましょう</a:t>
            </a:r>
            <a:endParaRPr lang="en-US" altLang="ja-JP" sz="3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①名前</a:t>
            </a:r>
            <a:endParaRPr lang="en-US" altLang="ja-JP" sz="3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今回</a:t>
            </a: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の協議で考えたこと</a:t>
            </a:r>
            <a:endParaRPr lang="en-US" altLang="ja-JP" sz="3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③解決に取り組みたい課題</a:t>
            </a:r>
            <a:endParaRPr lang="en-US" altLang="ja-JP" sz="3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endParaRPr lang="en-US" altLang="ja-JP" sz="3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endParaRPr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四角形: 角を丸くする 34"/>
          <p:cNvSpPr/>
          <p:nvPr/>
        </p:nvSpPr>
        <p:spPr>
          <a:xfrm>
            <a:off x="8330751" y="87860"/>
            <a:ext cx="720000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１１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四角形: 角を丸くする 12"/>
          <p:cNvSpPr/>
          <p:nvPr/>
        </p:nvSpPr>
        <p:spPr>
          <a:xfrm>
            <a:off x="489276" y="2436996"/>
            <a:ext cx="1249550" cy="669289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200" b="1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３</a:t>
            </a:r>
            <a:r>
              <a:rPr kumimoji="1" lang="ja-JP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</a:rPr>
              <a:t>分</a:t>
            </a:r>
            <a:endParaRPr kumimoji="1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6846437" y="1444708"/>
            <a:ext cx="1716536" cy="1240023"/>
            <a:chOff x="5655541" y="965683"/>
            <a:chExt cx="2560320" cy="1881051"/>
          </a:xfrm>
        </p:grpSpPr>
        <p:grpSp>
          <p:nvGrpSpPr>
            <p:cNvPr id="12" name="グループ化 11"/>
            <p:cNvGrpSpPr/>
            <p:nvPr/>
          </p:nvGrpSpPr>
          <p:grpSpPr>
            <a:xfrm>
              <a:off x="5963194" y="1104516"/>
              <a:ext cx="2030160" cy="1603386"/>
              <a:chOff x="5963194" y="1104516"/>
              <a:chExt cx="2030160" cy="1603386"/>
            </a:xfrm>
          </p:grpSpPr>
          <p:grpSp>
            <p:nvGrpSpPr>
              <p:cNvPr id="14" name="グループ化 13"/>
              <p:cNvGrpSpPr/>
              <p:nvPr/>
            </p:nvGrpSpPr>
            <p:grpSpPr>
              <a:xfrm>
                <a:off x="5963194" y="1104516"/>
                <a:ext cx="2030160" cy="1603386"/>
                <a:chOff x="5963194" y="1104516"/>
                <a:chExt cx="2030160" cy="1603386"/>
              </a:xfrm>
              <a:solidFill>
                <a:schemeClr val="tx2">
                  <a:lumMod val="20000"/>
                  <a:lumOff val="80000"/>
                </a:schemeClr>
              </a:solidFill>
            </p:grpSpPr>
            <p:sp>
              <p:nvSpPr>
                <p:cNvPr id="16" name="二等辺三角形 15"/>
                <p:cNvSpPr/>
                <p:nvPr/>
              </p:nvSpPr>
              <p:spPr>
                <a:xfrm>
                  <a:off x="5963194" y="1104516"/>
                  <a:ext cx="2030160" cy="1603386"/>
                </a:xfrm>
                <a:prstGeom prst="triangl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17" name="直線コネクタ 16"/>
                <p:cNvCxnSpPr/>
                <p:nvPr/>
              </p:nvCxnSpPr>
              <p:spPr>
                <a:xfrm>
                  <a:off x="6583680" y="1704720"/>
                  <a:ext cx="790303" cy="0"/>
                </a:xfrm>
                <a:prstGeom prst="line">
                  <a:avLst/>
                </a:prstGeom>
                <a:grpFill/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5" name="直線コネクタ 14"/>
              <p:cNvCxnSpPr/>
              <p:nvPr/>
            </p:nvCxnSpPr>
            <p:spPr>
              <a:xfrm>
                <a:off x="6309360" y="2155371"/>
                <a:ext cx="1306286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正方形/長方形 12"/>
            <p:cNvSpPr/>
            <p:nvPr/>
          </p:nvSpPr>
          <p:spPr>
            <a:xfrm>
              <a:off x="5655541" y="965683"/>
              <a:ext cx="2560320" cy="188105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" name="正方形/長方形 3"/>
          <p:cNvSpPr/>
          <p:nvPr/>
        </p:nvSpPr>
        <p:spPr>
          <a:xfrm>
            <a:off x="5964464" y="1562216"/>
            <a:ext cx="552946" cy="424535"/>
          </a:xfrm>
          <a:prstGeom prst="rect">
            <a:avLst/>
          </a:prstGeom>
          <a:solidFill>
            <a:srgbClr val="FF99FF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直線矢印コネクタ 23"/>
          <p:cNvCxnSpPr>
            <a:stCxn id="4" idx="3"/>
          </p:cNvCxnSpPr>
          <p:nvPr/>
        </p:nvCxnSpPr>
        <p:spPr>
          <a:xfrm>
            <a:off x="6517410" y="1774484"/>
            <a:ext cx="514142" cy="21226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141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61182" y="914400"/>
            <a:ext cx="8712653" cy="556952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820972" y="2077200"/>
            <a:ext cx="7869779" cy="4362199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「主体的・対話的で深い学びを実現するための授業改善における課題」を共有し、学校全体で取り組む課題を明らかにし</a:t>
            </a: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ましょう</a:t>
            </a:r>
          </a:p>
        </p:txBody>
      </p:sp>
      <p:sp>
        <p:nvSpPr>
          <p:cNvPr id="13" name="四角形: 角を丸くする 12"/>
          <p:cNvSpPr/>
          <p:nvPr/>
        </p:nvSpPr>
        <p:spPr>
          <a:xfrm>
            <a:off x="8330751" y="87860"/>
            <a:ext cx="720000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</a:p>
        </p:txBody>
      </p:sp>
      <p:grpSp>
        <p:nvGrpSpPr>
          <p:cNvPr id="5" name="グループ化 4"/>
          <p:cNvGrpSpPr/>
          <p:nvPr/>
        </p:nvGrpSpPr>
        <p:grpSpPr>
          <a:xfrm>
            <a:off x="193327" y="133609"/>
            <a:ext cx="1784350" cy="1620000"/>
            <a:chOff x="6572250" y="317500"/>
            <a:chExt cx="1784350" cy="1620000"/>
          </a:xfrm>
        </p:grpSpPr>
        <p:sp>
          <p:nvSpPr>
            <p:cNvPr id="6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6572250" y="774700"/>
              <a:ext cx="17843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36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目的</a:t>
              </a:r>
              <a:endParaRPr kumimoji="1"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1016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1182" y="914400"/>
            <a:ext cx="8712653" cy="556952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四角形: 角を丸くする 12"/>
          <p:cNvSpPr/>
          <p:nvPr/>
        </p:nvSpPr>
        <p:spPr>
          <a:xfrm>
            <a:off x="8330751" y="87860"/>
            <a:ext cx="720000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344165" y="2053095"/>
            <a:ext cx="891740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defRPr/>
            </a:pPr>
            <a:r>
              <a:rPr lang="ja-JP" altLang="en-US" sz="4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 研修</a:t>
            </a:r>
            <a:r>
              <a:rPr lang="ja-JP" altLang="en-US" sz="4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4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目的</a:t>
            </a:r>
            <a:r>
              <a:rPr lang="ja-JP" altLang="en-US" sz="4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</a:t>
            </a:r>
            <a:r>
              <a:rPr lang="ja-JP" altLang="en-US" sz="4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流れの確認（２分</a:t>
            </a:r>
            <a:r>
              <a:rPr lang="ja-JP" altLang="en-US" sz="4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40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defTabSz="457200">
              <a:lnSpc>
                <a:spcPct val="150000"/>
              </a:lnSpc>
              <a:defRPr/>
            </a:pPr>
            <a:endParaRPr lang="en-US" altLang="ja-JP" sz="2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defTabSz="457200">
              <a:lnSpc>
                <a:spcPct val="150000"/>
              </a:lnSpc>
              <a:defRPr/>
            </a:pPr>
            <a:r>
              <a:rPr lang="ja-JP" altLang="en-US" sz="4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  <a:r>
              <a:rPr lang="ja-JP" altLang="en-US" sz="4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4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グループ</a:t>
            </a:r>
            <a:r>
              <a:rPr lang="ja-JP" altLang="en-US" sz="4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協議</a:t>
            </a:r>
            <a:r>
              <a:rPr lang="ja-JP" altLang="en-US" sz="4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（２</a:t>
            </a:r>
            <a:r>
              <a:rPr lang="ja-JP" altLang="en-US" sz="4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５</a:t>
            </a:r>
            <a:r>
              <a:rPr lang="ja-JP" altLang="en-US" sz="4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分）</a:t>
            </a:r>
            <a:r>
              <a:rPr lang="ja-JP" altLang="en-US" sz="4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4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defTabSz="457200">
              <a:lnSpc>
                <a:spcPct val="150000"/>
              </a:lnSpc>
              <a:defRPr/>
            </a:pPr>
            <a:endParaRPr lang="en-US" altLang="ja-JP" sz="24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defTabSz="457200">
              <a:lnSpc>
                <a:spcPct val="150000"/>
              </a:lnSpc>
              <a:defRPr/>
            </a:pPr>
            <a:r>
              <a:rPr lang="ja-JP" altLang="en-US" sz="4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 省察（</a:t>
            </a:r>
            <a:r>
              <a:rPr lang="ja-JP" altLang="en-US" sz="4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</a:t>
            </a:r>
            <a:r>
              <a:rPr lang="ja-JP" altLang="en-US" sz="40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分）</a:t>
            </a:r>
            <a:endParaRPr lang="en-US" altLang="ja-JP" sz="4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defTabSz="457200">
              <a:lnSpc>
                <a:spcPct val="150000"/>
              </a:lnSpc>
              <a:defRPr/>
            </a:pPr>
            <a:endParaRPr lang="en-US" altLang="ja-JP" sz="2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defTabSz="457200">
              <a:lnSpc>
                <a:spcPct val="150000"/>
              </a:lnSpc>
              <a:defRPr/>
            </a:pPr>
            <a:endParaRPr lang="en-US" altLang="ja-JP" sz="4000" dirty="0" smtClean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79008" y="87860"/>
            <a:ext cx="1784350" cy="1620000"/>
            <a:chOff x="6598025" y="317500"/>
            <a:chExt cx="1784350" cy="1620000"/>
          </a:xfrm>
        </p:grpSpPr>
        <p:sp>
          <p:nvSpPr>
            <p:cNvPr id="6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6598025" y="527335"/>
              <a:ext cx="178435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36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研修の流れ</a:t>
              </a:r>
              <a:endParaRPr kumimoji="1"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286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サブタイトル 2"/>
          <p:cNvSpPr txBox="1">
            <a:spLocks/>
          </p:cNvSpPr>
          <p:nvPr/>
        </p:nvSpPr>
        <p:spPr>
          <a:xfrm>
            <a:off x="301277" y="895720"/>
            <a:ext cx="8640000" cy="5727149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193327" y="159735"/>
            <a:ext cx="1784350" cy="1620000"/>
            <a:chOff x="6572250" y="317500"/>
            <a:chExt cx="1784350" cy="1620000"/>
          </a:xfrm>
        </p:grpSpPr>
        <p:sp>
          <p:nvSpPr>
            <p:cNvPr id="16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6572250" y="629226"/>
              <a:ext cx="178435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32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グループ</a:t>
              </a:r>
              <a:endParaRPr kumimoji="1" lang="en-US" altLang="ja-JP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32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協議</a:t>
              </a:r>
              <a:endParaRPr kumimoji="1" lang="ja-JP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0" name="サブタイトル 2"/>
          <p:cNvSpPr txBox="1">
            <a:spLocks/>
          </p:cNvSpPr>
          <p:nvPr/>
        </p:nvSpPr>
        <p:spPr>
          <a:xfrm>
            <a:off x="1926502" y="1541095"/>
            <a:ext cx="7200000" cy="3025947"/>
          </a:xfrm>
          <a:prstGeom prst="rect">
            <a:avLst/>
          </a:prstGeom>
          <a:ln w="571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457200">
              <a:lnSpc>
                <a:spcPct val="150000"/>
              </a:lnSpc>
              <a:defRPr/>
            </a:pPr>
            <a:r>
              <a:rPr lang="ja-JP" altLang="en-US" sz="3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四角形: 角を丸くする 28"/>
          <p:cNvSpPr/>
          <p:nvPr/>
        </p:nvSpPr>
        <p:spPr>
          <a:xfrm>
            <a:off x="8330751" y="87860"/>
            <a:ext cx="720000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四角形: 角を丸くする 12"/>
          <p:cNvSpPr/>
          <p:nvPr/>
        </p:nvSpPr>
        <p:spPr>
          <a:xfrm>
            <a:off x="486502" y="2038613"/>
            <a:ext cx="1249550" cy="669289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200" b="1" noProof="0" dirty="0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２</a:t>
            </a:r>
            <a:r>
              <a:rPr lang="ja-JP" altLang="en-US" sz="3200" b="1" noProof="0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５</a:t>
            </a:r>
            <a:r>
              <a:rPr kumimoji="1" lang="ja-JP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</a:rPr>
              <a:t>分</a:t>
            </a:r>
            <a:endParaRPr kumimoji="1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451178" y="3322178"/>
            <a:ext cx="634019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ピラミッドチャートを</a:t>
            </a:r>
            <a:endParaRPr lang="en-US" altLang="ja-JP" sz="4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使用</a:t>
            </a:r>
            <a:r>
              <a:rPr kumimoji="1"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して課題を整理</a:t>
            </a:r>
            <a:endParaRPr kumimoji="1" lang="en-US" altLang="ja-JP" sz="4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しよ</a:t>
            </a:r>
            <a:r>
              <a:rPr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う</a:t>
            </a:r>
            <a:endParaRPr kumimoji="1" lang="ja-JP" altLang="en-US" sz="4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5963194" y="1104516"/>
            <a:ext cx="2030160" cy="1603386"/>
            <a:chOff x="5963194" y="1104516"/>
            <a:chExt cx="2030160" cy="1603386"/>
          </a:xfrm>
        </p:grpSpPr>
        <p:grpSp>
          <p:nvGrpSpPr>
            <p:cNvPr id="6" name="グループ化 5"/>
            <p:cNvGrpSpPr/>
            <p:nvPr/>
          </p:nvGrpSpPr>
          <p:grpSpPr>
            <a:xfrm>
              <a:off x="5963194" y="1104516"/>
              <a:ext cx="2030160" cy="1603386"/>
              <a:chOff x="5963194" y="1104516"/>
              <a:chExt cx="2030160" cy="1603386"/>
            </a:xfrm>
            <a:solidFill>
              <a:schemeClr val="tx2">
                <a:lumMod val="20000"/>
                <a:lumOff val="80000"/>
              </a:schemeClr>
            </a:solidFill>
          </p:grpSpPr>
          <p:sp>
            <p:nvSpPr>
              <p:cNvPr id="3" name="二等辺三角形 2"/>
              <p:cNvSpPr/>
              <p:nvPr/>
            </p:nvSpPr>
            <p:spPr>
              <a:xfrm>
                <a:off x="5963194" y="1104516"/>
                <a:ext cx="2030160" cy="1603386"/>
              </a:xfrm>
              <a:prstGeom prst="triangl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5" name="直線コネクタ 4"/>
              <p:cNvCxnSpPr/>
              <p:nvPr/>
            </p:nvCxnSpPr>
            <p:spPr>
              <a:xfrm>
                <a:off x="6583680" y="1704720"/>
                <a:ext cx="790303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" name="直線コネクタ 9"/>
            <p:cNvCxnSpPr/>
            <p:nvPr/>
          </p:nvCxnSpPr>
          <p:spPr>
            <a:xfrm>
              <a:off x="6309360" y="2155371"/>
              <a:ext cx="130628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2729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サブタイトル 2"/>
          <p:cNvSpPr txBox="1">
            <a:spLocks/>
          </p:cNvSpPr>
          <p:nvPr/>
        </p:nvSpPr>
        <p:spPr>
          <a:xfrm>
            <a:off x="301277" y="895720"/>
            <a:ext cx="8640000" cy="5727149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193327" y="159735"/>
            <a:ext cx="1784350" cy="1620000"/>
            <a:chOff x="6572250" y="317500"/>
            <a:chExt cx="1784350" cy="1620000"/>
          </a:xfrm>
        </p:grpSpPr>
        <p:sp>
          <p:nvSpPr>
            <p:cNvPr id="16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6572250" y="629226"/>
              <a:ext cx="178435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32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グループ</a:t>
              </a:r>
              <a:endParaRPr kumimoji="1" lang="en-US" altLang="ja-JP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32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協議</a:t>
              </a:r>
              <a:endParaRPr kumimoji="1" lang="ja-JP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0" name="サブタイトル 2"/>
          <p:cNvSpPr txBox="1">
            <a:spLocks/>
          </p:cNvSpPr>
          <p:nvPr/>
        </p:nvSpPr>
        <p:spPr>
          <a:xfrm>
            <a:off x="1926502" y="1541095"/>
            <a:ext cx="7200000" cy="3025947"/>
          </a:xfrm>
          <a:prstGeom prst="rect">
            <a:avLst/>
          </a:prstGeom>
          <a:ln w="571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457200">
              <a:lnSpc>
                <a:spcPct val="150000"/>
              </a:lnSpc>
              <a:defRPr/>
            </a:pPr>
            <a:r>
              <a:rPr lang="ja-JP" altLang="en-US" sz="3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四角形: 角を丸くする 28"/>
          <p:cNvSpPr/>
          <p:nvPr/>
        </p:nvSpPr>
        <p:spPr>
          <a:xfrm>
            <a:off x="8330751" y="87860"/>
            <a:ext cx="720000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四角形: 角を丸くする 12"/>
          <p:cNvSpPr/>
          <p:nvPr/>
        </p:nvSpPr>
        <p:spPr>
          <a:xfrm>
            <a:off x="486502" y="2038613"/>
            <a:ext cx="1249550" cy="669289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200" b="1" noProof="0" dirty="0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２</a:t>
            </a:r>
            <a:r>
              <a:rPr lang="ja-JP" altLang="en-US" sz="3200" b="1" noProof="0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５</a:t>
            </a:r>
            <a:r>
              <a:rPr kumimoji="1" lang="ja-JP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</a:rPr>
              <a:t>分</a:t>
            </a:r>
            <a:endParaRPr kumimoji="1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18383" y="3339038"/>
            <a:ext cx="8084264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</a:t>
            </a: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ピラミッド</a:t>
            </a: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の一番下の段に</a:t>
            </a:r>
            <a:endParaRPr lang="en-US" altLang="ja-JP" sz="4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各自が用意してきた付箋を</a:t>
            </a:r>
            <a:endParaRPr lang="en-US" altLang="ja-JP" sz="4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「なぜ課題と捉えたのか」</a:t>
            </a:r>
            <a:endParaRPr lang="en-US" altLang="ja-JP" sz="4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を説明しながら貼りましょう</a:t>
            </a:r>
            <a:endParaRPr kumimoji="1" lang="en-US" altLang="ja-JP" sz="4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右矢印 2"/>
          <p:cNvSpPr/>
          <p:nvPr/>
        </p:nvSpPr>
        <p:spPr>
          <a:xfrm>
            <a:off x="5626306" y="2226195"/>
            <a:ext cx="483326" cy="376161"/>
          </a:xfrm>
          <a:prstGeom prst="rightArrow">
            <a:avLst/>
          </a:prstGeom>
          <a:solidFill>
            <a:srgbClr val="FF0000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2" name="グループ化 21"/>
          <p:cNvGrpSpPr/>
          <p:nvPr/>
        </p:nvGrpSpPr>
        <p:grpSpPr>
          <a:xfrm>
            <a:off x="6109632" y="1104516"/>
            <a:ext cx="2030160" cy="1603386"/>
            <a:chOff x="5963194" y="1104516"/>
            <a:chExt cx="2030160" cy="1603386"/>
          </a:xfrm>
        </p:grpSpPr>
        <p:grpSp>
          <p:nvGrpSpPr>
            <p:cNvPr id="23" name="グループ化 22"/>
            <p:cNvGrpSpPr/>
            <p:nvPr/>
          </p:nvGrpSpPr>
          <p:grpSpPr>
            <a:xfrm>
              <a:off x="5963194" y="1104516"/>
              <a:ext cx="2030160" cy="1603386"/>
              <a:chOff x="5963194" y="1104516"/>
              <a:chExt cx="2030160" cy="1603386"/>
            </a:xfrm>
            <a:solidFill>
              <a:schemeClr val="tx2">
                <a:lumMod val="20000"/>
                <a:lumOff val="80000"/>
              </a:schemeClr>
            </a:solidFill>
          </p:grpSpPr>
          <p:sp>
            <p:nvSpPr>
              <p:cNvPr id="25" name="二等辺三角形 24"/>
              <p:cNvSpPr/>
              <p:nvPr/>
            </p:nvSpPr>
            <p:spPr>
              <a:xfrm>
                <a:off x="5963194" y="1104516"/>
                <a:ext cx="2030160" cy="1603386"/>
              </a:xfrm>
              <a:prstGeom prst="triangl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6" name="直線コネクタ 25"/>
              <p:cNvCxnSpPr/>
              <p:nvPr/>
            </p:nvCxnSpPr>
            <p:spPr>
              <a:xfrm>
                <a:off x="6583680" y="1704720"/>
                <a:ext cx="790303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4" name="直線コネクタ 23"/>
            <p:cNvCxnSpPr/>
            <p:nvPr/>
          </p:nvCxnSpPr>
          <p:spPr>
            <a:xfrm>
              <a:off x="6309360" y="2155371"/>
              <a:ext cx="130628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074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サブタイトル 2"/>
          <p:cNvSpPr txBox="1">
            <a:spLocks/>
          </p:cNvSpPr>
          <p:nvPr/>
        </p:nvSpPr>
        <p:spPr>
          <a:xfrm>
            <a:off x="301277" y="895720"/>
            <a:ext cx="8640000" cy="5727149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193327" y="159735"/>
            <a:ext cx="1784350" cy="1620000"/>
            <a:chOff x="6572250" y="317500"/>
            <a:chExt cx="1784350" cy="1620000"/>
          </a:xfrm>
        </p:grpSpPr>
        <p:sp>
          <p:nvSpPr>
            <p:cNvPr id="16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6572250" y="629226"/>
              <a:ext cx="178435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32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グループ</a:t>
              </a:r>
              <a:endParaRPr kumimoji="1" lang="en-US" altLang="ja-JP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32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協議</a:t>
              </a:r>
              <a:endParaRPr kumimoji="1" lang="ja-JP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0" name="サブタイトル 2"/>
          <p:cNvSpPr txBox="1">
            <a:spLocks/>
          </p:cNvSpPr>
          <p:nvPr/>
        </p:nvSpPr>
        <p:spPr>
          <a:xfrm>
            <a:off x="1926502" y="1541095"/>
            <a:ext cx="7200000" cy="3025947"/>
          </a:xfrm>
          <a:prstGeom prst="rect">
            <a:avLst/>
          </a:prstGeom>
          <a:ln w="571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457200">
              <a:lnSpc>
                <a:spcPct val="150000"/>
              </a:lnSpc>
              <a:defRPr/>
            </a:pPr>
            <a:r>
              <a:rPr lang="ja-JP" altLang="en-US" sz="3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四角形: 角を丸くする 28"/>
          <p:cNvSpPr/>
          <p:nvPr/>
        </p:nvSpPr>
        <p:spPr>
          <a:xfrm>
            <a:off x="8330751" y="87860"/>
            <a:ext cx="720000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四角形: 角を丸くする 12"/>
          <p:cNvSpPr/>
          <p:nvPr/>
        </p:nvSpPr>
        <p:spPr>
          <a:xfrm>
            <a:off x="486502" y="2038613"/>
            <a:ext cx="1249550" cy="669289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200" b="1" noProof="0" dirty="0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２</a:t>
            </a:r>
            <a:r>
              <a:rPr lang="ja-JP" altLang="en-US" sz="3200" b="1" noProof="0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５</a:t>
            </a:r>
            <a:r>
              <a:rPr kumimoji="1" lang="ja-JP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</a:rPr>
              <a:t>分</a:t>
            </a:r>
            <a:endParaRPr kumimoji="1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24780" y="2858796"/>
            <a:ext cx="6968574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付箋</a:t>
            </a: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の中から、</a:t>
            </a:r>
            <a:endParaRPr lang="en-US" altLang="ja-JP" sz="4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教科や学年、学校全体で</a:t>
            </a:r>
            <a:endParaRPr lang="en-US" altLang="ja-JP" sz="4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考えたほうが良いと思う</a:t>
            </a:r>
            <a:endParaRPr lang="en-US" altLang="ja-JP" sz="4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付箋を上の段に移動させ</a:t>
            </a:r>
            <a:endParaRPr lang="en-US" altLang="ja-JP" sz="4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まし</a:t>
            </a:r>
            <a:r>
              <a:rPr lang="ja-JP" altLang="en-US" sz="4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ょう</a:t>
            </a:r>
            <a:endParaRPr lang="en-US" altLang="ja-JP" sz="4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5963194" y="1104516"/>
            <a:ext cx="2030160" cy="1603386"/>
            <a:chOff x="5963194" y="1104516"/>
            <a:chExt cx="2030160" cy="1603386"/>
          </a:xfrm>
        </p:grpSpPr>
        <p:grpSp>
          <p:nvGrpSpPr>
            <p:cNvPr id="22" name="グループ化 21"/>
            <p:cNvGrpSpPr/>
            <p:nvPr/>
          </p:nvGrpSpPr>
          <p:grpSpPr>
            <a:xfrm>
              <a:off x="5963194" y="1104516"/>
              <a:ext cx="2030160" cy="1603386"/>
              <a:chOff x="5963194" y="1104516"/>
              <a:chExt cx="2030160" cy="1603386"/>
            </a:xfrm>
            <a:solidFill>
              <a:schemeClr val="tx2">
                <a:lumMod val="20000"/>
                <a:lumOff val="80000"/>
              </a:schemeClr>
            </a:solidFill>
          </p:grpSpPr>
          <p:sp>
            <p:nvSpPr>
              <p:cNvPr id="24" name="二等辺三角形 23"/>
              <p:cNvSpPr/>
              <p:nvPr/>
            </p:nvSpPr>
            <p:spPr>
              <a:xfrm>
                <a:off x="5963194" y="1104516"/>
                <a:ext cx="2030160" cy="1603386"/>
              </a:xfrm>
              <a:prstGeom prst="triangl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5" name="直線コネクタ 24"/>
              <p:cNvCxnSpPr/>
              <p:nvPr/>
            </p:nvCxnSpPr>
            <p:spPr>
              <a:xfrm>
                <a:off x="6583680" y="1704720"/>
                <a:ext cx="790303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" name="直線コネクタ 22"/>
            <p:cNvCxnSpPr/>
            <p:nvPr/>
          </p:nvCxnSpPr>
          <p:spPr>
            <a:xfrm>
              <a:off x="6309360" y="2155371"/>
              <a:ext cx="130628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左カーブ矢印 1"/>
          <p:cNvSpPr/>
          <p:nvPr/>
        </p:nvSpPr>
        <p:spPr>
          <a:xfrm rot="10436108">
            <a:off x="5869983" y="1817543"/>
            <a:ext cx="760864" cy="852549"/>
          </a:xfrm>
          <a:prstGeom prst="curved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上カーブ矢印 3"/>
          <p:cNvSpPr/>
          <p:nvPr/>
        </p:nvSpPr>
        <p:spPr>
          <a:xfrm rot="14687808">
            <a:off x="7029986" y="1166470"/>
            <a:ext cx="817701" cy="704452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99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サブタイトル 2"/>
          <p:cNvSpPr txBox="1">
            <a:spLocks/>
          </p:cNvSpPr>
          <p:nvPr/>
        </p:nvSpPr>
        <p:spPr>
          <a:xfrm>
            <a:off x="301277" y="895720"/>
            <a:ext cx="8640000" cy="5727149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193327" y="159735"/>
            <a:ext cx="1784350" cy="1620000"/>
            <a:chOff x="6572250" y="317500"/>
            <a:chExt cx="1784350" cy="1620000"/>
          </a:xfrm>
        </p:grpSpPr>
        <p:sp>
          <p:nvSpPr>
            <p:cNvPr id="16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6572250" y="629226"/>
              <a:ext cx="178435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32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グループ</a:t>
              </a:r>
              <a:endParaRPr kumimoji="1" lang="en-US" altLang="ja-JP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32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協議</a:t>
              </a:r>
              <a:endParaRPr kumimoji="1" lang="ja-JP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0" name="サブタイトル 2"/>
          <p:cNvSpPr txBox="1">
            <a:spLocks/>
          </p:cNvSpPr>
          <p:nvPr/>
        </p:nvSpPr>
        <p:spPr>
          <a:xfrm>
            <a:off x="1926502" y="1541095"/>
            <a:ext cx="7200000" cy="3025947"/>
          </a:xfrm>
          <a:prstGeom prst="rect">
            <a:avLst/>
          </a:prstGeom>
          <a:ln w="571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457200">
              <a:lnSpc>
                <a:spcPct val="150000"/>
              </a:lnSpc>
              <a:defRPr/>
            </a:pPr>
            <a:r>
              <a:rPr lang="ja-JP" altLang="en-US" sz="3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四角形: 角を丸くする 28"/>
          <p:cNvSpPr/>
          <p:nvPr/>
        </p:nvSpPr>
        <p:spPr>
          <a:xfrm>
            <a:off x="8330751" y="87860"/>
            <a:ext cx="720000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７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四角形: 角を丸くする 12"/>
          <p:cNvSpPr/>
          <p:nvPr/>
        </p:nvSpPr>
        <p:spPr>
          <a:xfrm>
            <a:off x="486502" y="2038613"/>
            <a:ext cx="1249550" cy="669289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200" b="1" noProof="0" dirty="0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２</a:t>
            </a:r>
            <a:r>
              <a:rPr lang="ja-JP" altLang="en-US" sz="3200" b="1" noProof="0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５</a:t>
            </a:r>
            <a:r>
              <a:rPr kumimoji="1" lang="ja-JP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</a:rPr>
              <a:t>分</a:t>
            </a:r>
            <a:endParaRPr kumimoji="1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10744" y="3556492"/>
            <a:ext cx="752000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③思いついたものがあれば、</a:t>
            </a:r>
            <a:endParaRPr lang="en-US" altLang="ja-JP" sz="4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追加</a:t>
            </a: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していきましょう</a:t>
            </a:r>
            <a:endParaRPr lang="en-US" altLang="ja-JP" sz="4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5963194" y="1104516"/>
            <a:ext cx="2030160" cy="1603386"/>
            <a:chOff x="5963194" y="1104516"/>
            <a:chExt cx="2030160" cy="1603386"/>
          </a:xfrm>
        </p:grpSpPr>
        <p:grpSp>
          <p:nvGrpSpPr>
            <p:cNvPr id="22" name="グループ化 21"/>
            <p:cNvGrpSpPr/>
            <p:nvPr/>
          </p:nvGrpSpPr>
          <p:grpSpPr>
            <a:xfrm>
              <a:off x="5963194" y="1104516"/>
              <a:ext cx="2030160" cy="1603386"/>
              <a:chOff x="5963194" y="1104516"/>
              <a:chExt cx="2030160" cy="1603386"/>
            </a:xfrm>
            <a:solidFill>
              <a:schemeClr val="tx2">
                <a:lumMod val="20000"/>
                <a:lumOff val="80000"/>
              </a:schemeClr>
            </a:solidFill>
          </p:grpSpPr>
          <p:sp>
            <p:nvSpPr>
              <p:cNvPr id="24" name="二等辺三角形 23"/>
              <p:cNvSpPr/>
              <p:nvPr/>
            </p:nvSpPr>
            <p:spPr>
              <a:xfrm>
                <a:off x="5963194" y="1104516"/>
                <a:ext cx="2030160" cy="1603386"/>
              </a:xfrm>
              <a:prstGeom prst="triangl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5" name="直線コネクタ 24"/>
              <p:cNvCxnSpPr/>
              <p:nvPr/>
            </p:nvCxnSpPr>
            <p:spPr>
              <a:xfrm>
                <a:off x="6583680" y="1704720"/>
                <a:ext cx="790303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" name="直線コネクタ 22"/>
            <p:cNvCxnSpPr/>
            <p:nvPr/>
          </p:nvCxnSpPr>
          <p:spPr>
            <a:xfrm>
              <a:off x="6309360" y="2155371"/>
              <a:ext cx="130628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線吹き出し 1 (枠付き) 25"/>
          <p:cNvSpPr/>
          <p:nvPr/>
        </p:nvSpPr>
        <p:spPr>
          <a:xfrm rot="10800000">
            <a:off x="7636215" y="1105095"/>
            <a:ext cx="772189" cy="559673"/>
          </a:xfrm>
          <a:prstGeom prst="borderCallout1">
            <a:avLst>
              <a:gd name="adj1" fmla="val 77443"/>
              <a:gd name="adj2" fmla="val 99145"/>
              <a:gd name="adj3" fmla="val 34012"/>
              <a:gd name="adj4" fmla="val 170981"/>
            </a:avLst>
          </a:prstGeom>
          <a:solidFill>
            <a:srgbClr val="99CC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線吹き出し 1 (枠付き) 26"/>
          <p:cNvSpPr/>
          <p:nvPr/>
        </p:nvSpPr>
        <p:spPr>
          <a:xfrm rot="10800000">
            <a:off x="5238801" y="1581105"/>
            <a:ext cx="772189" cy="559673"/>
          </a:xfrm>
          <a:prstGeom prst="borderCallout1">
            <a:avLst>
              <a:gd name="adj1" fmla="val 89113"/>
              <a:gd name="adj2" fmla="val -4047"/>
              <a:gd name="adj3" fmla="val 29344"/>
              <a:gd name="adj4" fmla="val -72619"/>
            </a:avLst>
          </a:prstGeom>
          <a:solidFill>
            <a:srgbClr val="99CC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線吹き出し 1 (枠付き) 27"/>
          <p:cNvSpPr/>
          <p:nvPr/>
        </p:nvSpPr>
        <p:spPr>
          <a:xfrm rot="10800000">
            <a:off x="4949380" y="2219573"/>
            <a:ext cx="772189" cy="559673"/>
          </a:xfrm>
          <a:prstGeom prst="borderCallout1">
            <a:avLst>
              <a:gd name="adj1" fmla="val 89113"/>
              <a:gd name="adj2" fmla="val -4047"/>
              <a:gd name="adj3" fmla="val 29344"/>
              <a:gd name="adj4" fmla="val -72619"/>
            </a:avLst>
          </a:prstGeom>
          <a:solidFill>
            <a:srgbClr val="99CC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29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サブタイトル 2"/>
          <p:cNvSpPr txBox="1">
            <a:spLocks/>
          </p:cNvSpPr>
          <p:nvPr/>
        </p:nvSpPr>
        <p:spPr>
          <a:xfrm>
            <a:off x="301277" y="895720"/>
            <a:ext cx="8640000" cy="5727149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193327" y="159735"/>
            <a:ext cx="1784350" cy="1620000"/>
            <a:chOff x="6572250" y="317500"/>
            <a:chExt cx="1784350" cy="1620000"/>
          </a:xfrm>
        </p:grpSpPr>
        <p:sp>
          <p:nvSpPr>
            <p:cNvPr id="16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6572250" y="629226"/>
              <a:ext cx="178435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32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グループ</a:t>
              </a:r>
              <a:endParaRPr kumimoji="1" lang="en-US" altLang="ja-JP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32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協議</a:t>
              </a:r>
              <a:endParaRPr kumimoji="1" lang="ja-JP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0" name="サブタイトル 2"/>
          <p:cNvSpPr txBox="1">
            <a:spLocks/>
          </p:cNvSpPr>
          <p:nvPr/>
        </p:nvSpPr>
        <p:spPr>
          <a:xfrm>
            <a:off x="1964614" y="1548679"/>
            <a:ext cx="7200000" cy="3025947"/>
          </a:xfrm>
          <a:prstGeom prst="rect">
            <a:avLst/>
          </a:prstGeom>
          <a:ln w="571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457200">
              <a:lnSpc>
                <a:spcPct val="150000"/>
              </a:lnSpc>
              <a:defRPr/>
            </a:pPr>
            <a:r>
              <a:rPr lang="ja-JP" altLang="en-US" sz="3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四角形: 角を丸くする 28"/>
          <p:cNvSpPr/>
          <p:nvPr/>
        </p:nvSpPr>
        <p:spPr>
          <a:xfrm>
            <a:off x="8330751" y="87860"/>
            <a:ext cx="720000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８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四角形: 角を丸くする 12"/>
          <p:cNvSpPr/>
          <p:nvPr/>
        </p:nvSpPr>
        <p:spPr>
          <a:xfrm>
            <a:off x="486502" y="2038613"/>
            <a:ext cx="1249550" cy="669289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200" b="1" noProof="0" dirty="0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２</a:t>
            </a:r>
            <a:r>
              <a:rPr lang="ja-JP" altLang="en-US" sz="3200" b="1" noProof="0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５</a:t>
            </a:r>
            <a:r>
              <a:rPr kumimoji="1" lang="ja-JP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</a:rPr>
              <a:t>分</a:t>
            </a:r>
            <a:endParaRPr kumimoji="1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11277" y="3512797"/>
            <a:ext cx="6955750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④学校全体</a:t>
            </a: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で取り組みたい</a:t>
            </a:r>
            <a:endParaRPr lang="en-US" altLang="ja-JP" sz="4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課題を話し合い、</a:t>
            </a:r>
            <a:r>
              <a:rPr lang="ja-JP" altLang="en-US" sz="44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決めま</a:t>
            </a:r>
            <a:endParaRPr lang="en-US" altLang="ja-JP" sz="4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しょう</a:t>
            </a:r>
            <a:endParaRPr lang="en-US" altLang="ja-JP" sz="4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5963194" y="1104516"/>
            <a:ext cx="2030160" cy="1603386"/>
            <a:chOff x="5963194" y="1104516"/>
            <a:chExt cx="2030160" cy="1603386"/>
          </a:xfrm>
        </p:grpSpPr>
        <p:grpSp>
          <p:nvGrpSpPr>
            <p:cNvPr id="22" name="グループ化 21"/>
            <p:cNvGrpSpPr/>
            <p:nvPr/>
          </p:nvGrpSpPr>
          <p:grpSpPr>
            <a:xfrm>
              <a:off x="5963194" y="1104516"/>
              <a:ext cx="2030160" cy="1603386"/>
              <a:chOff x="5963194" y="1104516"/>
              <a:chExt cx="2030160" cy="1603386"/>
            </a:xfrm>
            <a:solidFill>
              <a:schemeClr val="tx2">
                <a:lumMod val="20000"/>
                <a:lumOff val="80000"/>
              </a:schemeClr>
            </a:solidFill>
          </p:grpSpPr>
          <p:sp>
            <p:nvSpPr>
              <p:cNvPr id="24" name="二等辺三角形 23"/>
              <p:cNvSpPr/>
              <p:nvPr/>
            </p:nvSpPr>
            <p:spPr>
              <a:xfrm>
                <a:off x="5963194" y="1104516"/>
                <a:ext cx="2030160" cy="1603386"/>
              </a:xfrm>
              <a:prstGeom prst="triangl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5" name="直線コネクタ 24"/>
              <p:cNvCxnSpPr/>
              <p:nvPr/>
            </p:nvCxnSpPr>
            <p:spPr>
              <a:xfrm>
                <a:off x="6583680" y="1704720"/>
                <a:ext cx="790303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" name="直線コネクタ 22"/>
            <p:cNvCxnSpPr/>
            <p:nvPr/>
          </p:nvCxnSpPr>
          <p:spPr>
            <a:xfrm>
              <a:off x="6309360" y="2155371"/>
              <a:ext cx="130628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右矢印 18"/>
          <p:cNvSpPr/>
          <p:nvPr/>
        </p:nvSpPr>
        <p:spPr>
          <a:xfrm>
            <a:off x="6309360" y="1187639"/>
            <a:ext cx="483326" cy="376161"/>
          </a:xfrm>
          <a:prstGeom prst="rightArrow">
            <a:avLst/>
          </a:prstGeom>
          <a:solidFill>
            <a:srgbClr val="FF0000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58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サブタイトル 2"/>
          <p:cNvSpPr txBox="1">
            <a:spLocks/>
          </p:cNvSpPr>
          <p:nvPr/>
        </p:nvSpPr>
        <p:spPr>
          <a:xfrm>
            <a:off x="301277" y="895720"/>
            <a:ext cx="8640000" cy="5727149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193327" y="159735"/>
            <a:ext cx="1784350" cy="1620000"/>
            <a:chOff x="6572250" y="317500"/>
            <a:chExt cx="1784350" cy="1620000"/>
          </a:xfrm>
        </p:grpSpPr>
        <p:sp>
          <p:nvSpPr>
            <p:cNvPr id="16" name="楕円 7"/>
            <p:cNvSpPr/>
            <p:nvPr/>
          </p:nvSpPr>
          <p:spPr>
            <a:xfrm>
              <a:off x="6680200" y="317500"/>
              <a:ext cx="1620000" cy="1620000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6572250" y="629226"/>
              <a:ext cx="178435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32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グループ</a:t>
              </a:r>
              <a:endParaRPr kumimoji="1" lang="en-US" altLang="ja-JP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32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協議</a:t>
              </a:r>
              <a:endParaRPr kumimoji="1" lang="ja-JP" altLang="en-US" sz="3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0" name="サブタイトル 2"/>
          <p:cNvSpPr txBox="1">
            <a:spLocks/>
          </p:cNvSpPr>
          <p:nvPr/>
        </p:nvSpPr>
        <p:spPr>
          <a:xfrm>
            <a:off x="1926502" y="1541095"/>
            <a:ext cx="7200000" cy="3025947"/>
          </a:xfrm>
          <a:prstGeom prst="rect">
            <a:avLst/>
          </a:prstGeom>
          <a:ln w="5715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457200">
              <a:lnSpc>
                <a:spcPct val="150000"/>
              </a:lnSpc>
              <a:defRPr/>
            </a:pPr>
            <a:r>
              <a:rPr lang="ja-JP" altLang="en-US" sz="3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ja-JP" altLang="en-US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四角形: 角を丸くする 28"/>
          <p:cNvSpPr/>
          <p:nvPr/>
        </p:nvSpPr>
        <p:spPr>
          <a:xfrm>
            <a:off x="8330751" y="87860"/>
            <a:ext cx="720000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</a:p>
        </p:txBody>
      </p:sp>
      <p:sp>
        <p:nvSpPr>
          <p:cNvPr id="18" name="四角形: 角を丸くする 12"/>
          <p:cNvSpPr/>
          <p:nvPr/>
        </p:nvSpPr>
        <p:spPr>
          <a:xfrm>
            <a:off x="486502" y="2038613"/>
            <a:ext cx="1249550" cy="669289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200" b="1" noProof="0" dirty="0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２</a:t>
            </a:r>
            <a:r>
              <a:rPr lang="ja-JP" altLang="en-US" sz="3200" b="1" noProof="0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５</a:t>
            </a:r>
            <a:r>
              <a:rPr kumimoji="1" lang="ja-JP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</a:rPr>
              <a:t>分</a:t>
            </a:r>
            <a:endParaRPr kumimoji="1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37604" y="3166658"/>
            <a:ext cx="6955750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⑤学校</a:t>
            </a: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全体</a:t>
            </a: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で取り組みたい</a:t>
            </a:r>
            <a:endParaRPr lang="en-US" altLang="ja-JP" sz="4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と考えた課題</a:t>
            </a: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sz="4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色フェルトペンで</a:t>
            </a: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印</a:t>
            </a: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endParaRPr lang="en-US" altLang="ja-JP" sz="4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つけましょう</a:t>
            </a:r>
            <a:endParaRPr lang="en-US" altLang="ja-JP" sz="4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5963194" y="1104516"/>
            <a:ext cx="2030160" cy="1603386"/>
            <a:chOff x="5963194" y="1104516"/>
            <a:chExt cx="2030160" cy="1603386"/>
          </a:xfrm>
        </p:grpSpPr>
        <p:grpSp>
          <p:nvGrpSpPr>
            <p:cNvPr id="22" name="グループ化 21"/>
            <p:cNvGrpSpPr/>
            <p:nvPr/>
          </p:nvGrpSpPr>
          <p:grpSpPr>
            <a:xfrm>
              <a:off x="5963194" y="1104516"/>
              <a:ext cx="2030160" cy="1603386"/>
              <a:chOff x="5963194" y="1104516"/>
              <a:chExt cx="2030160" cy="1603386"/>
            </a:xfrm>
            <a:solidFill>
              <a:schemeClr val="tx2">
                <a:lumMod val="20000"/>
                <a:lumOff val="80000"/>
              </a:schemeClr>
            </a:solidFill>
          </p:grpSpPr>
          <p:sp>
            <p:nvSpPr>
              <p:cNvPr id="24" name="二等辺三角形 23"/>
              <p:cNvSpPr/>
              <p:nvPr/>
            </p:nvSpPr>
            <p:spPr>
              <a:xfrm>
                <a:off x="5963194" y="1104516"/>
                <a:ext cx="2030160" cy="1603386"/>
              </a:xfrm>
              <a:prstGeom prst="triangl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5" name="直線コネクタ 24"/>
              <p:cNvCxnSpPr/>
              <p:nvPr/>
            </p:nvCxnSpPr>
            <p:spPr>
              <a:xfrm>
                <a:off x="6583680" y="1704720"/>
                <a:ext cx="790303" cy="0"/>
              </a:xfrm>
              <a:prstGeom prst="line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" name="直線コネクタ 22"/>
            <p:cNvCxnSpPr/>
            <p:nvPr/>
          </p:nvCxnSpPr>
          <p:spPr>
            <a:xfrm>
              <a:off x="6309360" y="2155371"/>
              <a:ext cx="130628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右矢印 18"/>
          <p:cNvSpPr/>
          <p:nvPr/>
        </p:nvSpPr>
        <p:spPr>
          <a:xfrm>
            <a:off x="6309360" y="1187639"/>
            <a:ext cx="483326" cy="376161"/>
          </a:xfrm>
          <a:prstGeom prst="rightArrow">
            <a:avLst/>
          </a:prstGeom>
          <a:solidFill>
            <a:srgbClr val="FF0000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62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168</Words>
  <Application>Microsoft Office PowerPoint</Application>
  <PresentationFormat>画面に合わせる (4:3)</PresentationFormat>
  <Paragraphs>85</Paragraphs>
  <Slides>11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9" baseType="lpstr">
      <vt:lpstr>Meiryo UI</vt:lpstr>
      <vt:lpstr>ＭＳ Ｐゴシック</vt:lpstr>
      <vt:lpstr>メイリオ</vt:lpstr>
      <vt:lpstr>游ゴシック</vt:lpstr>
      <vt:lpstr>Arial</vt:lpstr>
      <vt:lpstr>Calibri</vt:lpstr>
      <vt:lpstr>Calibri Light</vt:lpstr>
      <vt:lpstr>Office テーマ</vt:lpstr>
      <vt:lpstr>授業改善の実践から生まれた 課題の共有を目指すとともに、 学校全体で取り組んでいく課題を明らかにする研修会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2017-09-15T01:21:09Z</dcterms:created>
  <dcterms:modified xsi:type="dcterms:W3CDTF">2017-09-15T02:37:34Z</dcterms:modified>
</cp:coreProperties>
</file>