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1"/>
  </p:sldMasterIdLst>
  <p:notesMasterIdLst>
    <p:notesMasterId r:id="rId24"/>
  </p:notesMasterIdLst>
  <p:handoutMasterIdLst>
    <p:handoutMasterId r:id="rId25"/>
  </p:handoutMasterIdLst>
  <p:sldIdLst>
    <p:sldId id="1861" r:id="rId2"/>
    <p:sldId id="1862" r:id="rId3"/>
    <p:sldId id="1864" r:id="rId4"/>
    <p:sldId id="1799" r:id="rId5"/>
    <p:sldId id="1800" r:id="rId6"/>
    <p:sldId id="1801" r:id="rId7"/>
    <p:sldId id="1805" r:id="rId8"/>
    <p:sldId id="1863" r:id="rId9"/>
    <p:sldId id="1718" r:id="rId10"/>
    <p:sldId id="1857" r:id="rId11"/>
    <p:sldId id="1865" r:id="rId12"/>
    <p:sldId id="1745" r:id="rId13"/>
    <p:sldId id="1793" r:id="rId14"/>
    <p:sldId id="1871" r:id="rId15"/>
    <p:sldId id="1868" r:id="rId16"/>
    <p:sldId id="1869" r:id="rId17"/>
    <p:sldId id="1870" r:id="rId18"/>
    <p:sldId id="1866" r:id="rId19"/>
    <p:sldId id="1822" r:id="rId20"/>
    <p:sldId id="1867" r:id="rId21"/>
    <p:sldId id="1796" r:id="rId22"/>
    <p:sldId id="1823" r:id="rId2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AD14320-1879-49EB-B90F-A86D04D21FF2}">
          <p14:sldIdLst>
            <p14:sldId id="1861"/>
            <p14:sldId id="1862"/>
            <p14:sldId id="1864"/>
            <p14:sldId id="1799"/>
            <p14:sldId id="1800"/>
            <p14:sldId id="1801"/>
            <p14:sldId id="1805"/>
            <p14:sldId id="1863"/>
            <p14:sldId id="1718"/>
            <p14:sldId id="1857"/>
            <p14:sldId id="1865"/>
            <p14:sldId id="1745"/>
            <p14:sldId id="1793"/>
            <p14:sldId id="1871"/>
            <p14:sldId id="1868"/>
            <p14:sldId id="1869"/>
            <p14:sldId id="1870"/>
            <p14:sldId id="1866"/>
            <p14:sldId id="1822"/>
            <p14:sldId id="1867"/>
            <p14:sldId id="1796"/>
            <p14:sldId id="18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21C5FF"/>
    <a:srgbClr val="FFA7A9"/>
    <a:srgbClr val="FFFF66"/>
    <a:srgbClr val="FFCC00"/>
    <a:srgbClr val="FFFF00"/>
    <a:srgbClr val="FFFF99"/>
    <a:srgbClr val="99CCFF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5" autoAdjust="0"/>
    <p:restoredTop sz="72473" autoAdjust="0"/>
  </p:normalViewPr>
  <p:slideViewPr>
    <p:cSldViewPr>
      <p:cViewPr varScale="1">
        <p:scale>
          <a:sx n="79" d="100"/>
          <a:sy n="79" d="100"/>
        </p:scale>
        <p:origin x="996" y="78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171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r">
              <a:defRPr sz="1200"/>
            </a:lvl1pPr>
          </a:lstStyle>
          <a:p>
            <a:fld id="{8F1CE61D-6E7E-49E3-8D94-304D806E3C68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r">
              <a:defRPr sz="1200"/>
            </a:lvl1pPr>
          </a:lstStyle>
          <a:p>
            <a:fld id="{1D369E39-D323-4103-9DFA-47DB9CB5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400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4" y="2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/>
          <a:lstStyle>
            <a:lvl1pPr algn="r">
              <a:defRPr sz="1200"/>
            </a:lvl1pPr>
          </a:lstStyle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8" tIns="45734" rIns="91478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974"/>
            <a:ext cx="7951470" cy="2680335"/>
          </a:xfrm>
          <a:prstGeom prst="rect">
            <a:avLst/>
          </a:prstGeom>
        </p:spPr>
        <p:txBody>
          <a:bodyPr vert="horz" lIns="91478" tIns="45734" rIns="91478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4" y="6465659"/>
            <a:ext cx="4307046" cy="341542"/>
          </a:xfrm>
          <a:prstGeom prst="rect">
            <a:avLst/>
          </a:prstGeom>
        </p:spPr>
        <p:txBody>
          <a:bodyPr vert="horz" lIns="91478" tIns="45734" rIns="91478" bIns="45734" rtlCol="0" anchor="b"/>
          <a:lstStyle>
            <a:lvl1pPr algn="r">
              <a:defRPr sz="1200"/>
            </a:lvl1pPr>
          </a:lstStyle>
          <a:p>
            <a:fld id="{8E486F06-0E1D-437B-9F42-3F927AC94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6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791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84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21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13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93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090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17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5346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667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83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72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8821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327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91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539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7884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318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0682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1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530317D-C4E6-4D19-A388-F3BFD88173D7}" type="datetime3">
              <a:rPr kumimoji="1" lang="ja-JP" altLang="en-US" smtClean="0"/>
              <a:t>平成29年11月16日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992D-5868-43E9-853E-3E27F5D2C1C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BAF8-EFC6-46EB-9494-9F7768680DF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D6D4-6458-4B6A-9CDD-89AA946E9C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2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9ACB-8753-4DBB-9DA9-AC45EED99CF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5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DED1-1216-4A01-AD37-31C4FEE5A1BD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2ED7-E9B2-4984-9C06-F427AD43019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884C-1E9A-423E-B2FE-904205D85DE2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9D02-58D1-4F95-AD06-EE9379F27175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A48F-F8AF-4A02-B9F7-EBFEDE0C04C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BB-1422-48B6-A82E-358CB6FE9E18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DC7B-F431-43BB-8B8A-360864200D9E}" type="datetime1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1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25CC7D10-7A5E-4379-9975-E6324BA98B26}" type="datetime1">
              <a:rPr kumimoji="0" lang="en-US" altLang="ja-JP" smtClean="0">
                <a:solidFill>
                  <a:prstClr val="black">
                    <a:tint val="75000"/>
                  </a:prstClr>
                </a:solidFill>
              </a:rPr>
              <a:t>11/16/2017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D57F1E4F-1CFF-5643-939E-217C01CDF565}" type="slidenum">
              <a:rPr kumimoji="0"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kumimoji="0"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8"/>
          <p:cNvSpPr txBox="1">
            <a:spLocks/>
          </p:cNvSpPr>
          <p:nvPr/>
        </p:nvSpPr>
        <p:spPr>
          <a:xfrm>
            <a:off x="216357" y="2200627"/>
            <a:ext cx="8565773" cy="3738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新しい時代に求められる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資質・能力を育成するために、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授業改善の手がかりをつかむことを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目指す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9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598025" y="665835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6194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03648" y="2420888"/>
            <a:ext cx="6552728" cy="1584176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授業事例をご覧ください</a:t>
            </a:r>
          </a:p>
        </p:txBody>
      </p:sp>
    </p:spTree>
    <p:extLst>
      <p:ext uri="{BB962C8B-B14F-4D97-AF65-F5344CB8AC3E}">
        <p14:creationId xmlns:p14="http://schemas.microsoft.com/office/powerpoint/2010/main" val="653799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17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メモ 34"/>
          <p:cNvSpPr/>
          <p:nvPr/>
        </p:nvSpPr>
        <p:spPr>
          <a:xfrm>
            <a:off x="608681" y="4216923"/>
            <a:ext cx="3686043" cy="1903553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メモ 18"/>
          <p:cNvSpPr/>
          <p:nvPr/>
        </p:nvSpPr>
        <p:spPr>
          <a:xfrm>
            <a:off x="4709683" y="2203684"/>
            <a:ext cx="3686043" cy="1903553"/>
          </a:xfrm>
          <a:prstGeom prst="foldedCorner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608682" y="2222252"/>
            <a:ext cx="3686043" cy="1903553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115982-85A3-4B4C-B0E3-D86446DB6834}"/>
              </a:ext>
            </a:extLst>
          </p:cNvPr>
          <p:cNvSpPr txBox="1"/>
          <p:nvPr/>
        </p:nvSpPr>
        <p:spPr>
          <a:xfrm>
            <a:off x="635029" y="2232372"/>
            <a:ext cx="38551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「話し合いで～～君の～考えを聞き、元の自分の考えから、さらに～と考えるようになった」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と、振り返りに記述していた。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（生徒）　　　　　　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82945" y="1074217"/>
            <a:ext cx="6800234" cy="109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 生徒や教師の姿から、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いいね＝成果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  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ちょっと･･･＝課題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10893" y="404664"/>
            <a:ext cx="1784350" cy="1620000"/>
            <a:chOff x="6628149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メモ 16"/>
          <p:cNvSpPr/>
          <p:nvPr/>
        </p:nvSpPr>
        <p:spPr>
          <a:xfrm>
            <a:off x="4709682" y="3959485"/>
            <a:ext cx="3686043" cy="1777775"/>
          </a:xfrm>
          <a:prstGeom prst="foldedCorner">
            <a:avLst/>
          </a:prstGeom>
          <a:solidFill>
            <a:srgbClr val="FFA7A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369427" y="5603117"/>
            <a:ext cx="90247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こうすれば！＝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改善策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F115982-85A3-4B4C-B0E3-D86446DB6834}"/>
              </a:ext>
            </a:extLst>
          </p:cNvPr>
          <p:cNvSpPr txBox="1"/>
          <p:nvPr/>
        </p:nvSpPr>
        <p:spPr>
          <a:xfrm>
            <a:off x="4774837" y="4125805"/>
            <a:ext cx="385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生徒に投げかける問いの質と量を検討し、絞り込むとよい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のでは。　　　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〇〇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115982-85A3-4B4C-B0E3-D86446DB6834}"/>
              </a:ext>
            </a:extLst>
          </p:cNvPr>
          <p:cNvSpPr txBox="1"/>
          <p:nvPr/>
        </p:nvSpPr>
        <p:spPr>
          <a:xfrm>
            <a:off x="4741401" y="2399064"/>
            <a:ext cx="385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他の課題に時間がかかり、本時の中心となる課題に時間をかけることができていなかった。　　　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（生徒）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〇〇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63636" y="6120476"/>
            <a:ext cx="9115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項目 ●短文で 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氏名</a:t>
            </a:r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も記入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0577AFE-5ACE-483A-98AD-25A3616FA4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19988" flipH="1">
            <a:off x="8129262" y="4534500"/>
            <a:ext cx="532928" cy="2329476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F115982-85A3-4B4C-B0E3-D86446DB6834}"/>
              </a:ext>
            </a:extLst>
          </p:cNvPr>
          <p:cNvSpPr txBox="1"/>
          <p:nvPr/>
        </p:nvSpPr>
        <p:spPr>
          <a:xfrm>
            <a:off x="562770" y="4212230"/>
            <a:ext cx="38551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授業開始時に、本時の流れを確認することに加え、ルーブリックを示すことで、生徒はゴールのイメージがより確かになった。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教師）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〇〇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34936" y="475970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個人で付箋の</a:t>
            </a:r>
            <a:r>
              <a:rPr lang="ja-JP" altLang="en-US" sz="28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</a:t>
            </a:r>
            <a:endParaRPr kumimoji="1" lang="en-US" altLang="ja-JP" sz="2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8332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50" y="947849"/>
            <a:ext cx="3732431" cy="5461019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664138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8167" y="2024664"/>
            <a:ext cx="53517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生徒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姿を添付→分類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生徒の姿の要因となる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教師の姿を添付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（関連付ける）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改善策の添付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（補足の書き込みも）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発表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内容決定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63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50" y="947849"/>
            <a:ext cx="3732431" cy="5461019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621203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8167" y="2024664"/>
            <a:ext cx="53517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生徒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姿を添付→分類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生徒の姿の要因となる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教師の姿を添付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（関連付ける）</a:t>
            </a:r>
            <a:r>
              <a:rPr kumimoji="1" lang="en-US" altLang="ja-JP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改善策の添付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（補足の書き込み）</a:t>
            </a:r>
            <a:r>
              <a:rPr kumimoji="1"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発表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内容決定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メモ 33"/>
          <p:cNvSpPr/>
          <p:nvPr/>
        </p:nvSpPr>
        <p:spPr>
          <a:xfrm>
            <a:off x="7180998" y="287845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メモ 21">
            <a:extLst>
              <a:ext uri="{FF2B5EF4-FFF2-40B4-BE49-F238E27FC236}">
                <a16:creationId xmlns:a16="http://schemas.microsoft.com/office/drawing/2014/main" id="{9F82C5E6-9FD6-4072-B430-7A460C04D121}"/>
              </a:ext>
            </a:extLst>
          </p:cNvPr>
          <p:cNvSpPr/>
          <p:nvPr/>
        </p:nvSpPr>
        <p:spPr>
          <a:xfrm>
            <a:off x="5651681" y="2776035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メモ 21">
            <a:extLst>
              <a:ext uri="{FF2B5EF4-FFF2-40B4-BE49-F238E27FC236}">
                <a16:creationId xmlns:a16="http://schemas.microsoft.com/office/drawing/2014/main" id="{639C514E-F39C-4308-9E67-34762ECF77FD}"/>
              </a:ext>
            </a:extLst>
          </p:cNvPr>
          <p:cNvSpPr/>
          <p:nvPr/>
        </p:nvSpPr>
        <p:spPr>
          <a:xfrm>
            <a:off x="5671861" y="5502057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83086" y="3870692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メモ 20">
            <a:extLst>
              <a:ext uri="{FF2B5EF4-FFF2-40B4-BE49-F238E27FC236}">
                <a16:creationId xmlns:a16="http://schemas.microsoft.com/office/drawing/2014/main" id="{B369FA01-AD89-46EA-B626-E37648A531F6}"/>
              </a:ext>
            </a:extLst>
          </p:cNvPr>
          <p:cNvSpPr/>
          <p:nvPr/>
        </p:nvSpPr>
        <p:spPr>
          <a:xfrm>
            <a:off x="6133952" y="39798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452320" y="523059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5688341" y="140298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025174" y="2803678"/>
            <a:ext cx="1795298" cy="171911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>
            <a:stCxn id="37" idx="3"/>
          </p:cNvCxnSpPr>
          <p:nvPr/>
        </p:nvCxnSpPr>
        <p:spPr>
          <a:xfrm>
            <a:off x="6542903" y="3500107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6390226" y="3500106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メモ 21">
            <a:extLst>
              <a:ext uri="{FF2B5EF4-FFF2-40B4-BE49-F238E27FC236}">
                <a16:creationId xmlns:a16="http://schemas.microsoft.com/office/drawing/2014/main" id="{2EB117C0-E3D9-4353-B5AE-8DDF3C402E72}"/>
              </a:ext>
            </a:extLst>
          </p:cNvPr>
          <p:cNvSpPr/>
          <p:nvPr/>
        </p:nvSpPr>
        <p:spPr>
          <a:xfrm>
            <a:off x="5651681" y="319630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endCxn id="41" idx="0"/>
          </p:cNvCxnSpPr>
          <p:nvPr/>
        </p:nvCxnSpPr>
        <p:spPr>
          <a:xfrm>
            <a:off x="6911656" y="4507900"/>
            <a:ext cx="986275" cy="72269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62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50" y="947849"/>
            <a:ext cx="3732431" cy="5461019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665835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8167" y="2024664"/>
            <a:ext cx="53517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生徒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姿を添付→分類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生徒の姿の要因となる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教師の姿を添付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（関連付ける）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改善策の添付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（補足の書き込み）</a:t>
            </a:r>
            <a:r>
              <a:rPr kumimoji="1"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発表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内容決定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メモ 33"/>
          <p:cNvSpPr/>
          <p:nvPr/>
        </p:nvSpPr>
        <p:spPr>
          <a:xfrm>
            <a:off x="7180998" y="287845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メモ 21">
            <a:extLst>
              <a:ext uri="{FF2B5EF4-FFF2-40B4-BE49-F238E27FC236}">
                <a16:creationId xmlns:a16="http://schemas.microsoft.com/office/drawing/2014/main" id="{9F82C5E6-9FD6-4072-B430-7A460C04D121}"/>
              </a:ext>
            </a:extLst>
          </p:cNvPr>
          <p:cNvSpPr/>
          <p:nvPr/>
        </p:nvSpPr>
        <p:spPr>
          <a:xfrm>
            <a:off x="5651681" y="2776035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メモ 21">
            <a:extLst>
              <a:ext uri="{FF2B5EF4-FFF2-40B4-BE49-F238E27FC236}">
                <a16:creationId xmlns:a16="http://schemas.microsoft.com/office/drawing/2014/main" id="{639C514E-F39C-4308-9E67-34762ECF77FD}"/>
              </a:ext>
            </a:extLst>
          </p:cNvPr>
          <p:cNvSpPr/>
          <p:nvPr/>
        </p:nvSpPr>
        <p:spPr>
          <a:xfrm>
            <a:off x="5422887" y="544812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83086" y="3870692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メモ 20">
            <a:extLst>
              <a:ext uri="{FF2B5EF4-FFF2-40B4-BE49-F238E27FC236}">
                <a16:creationId xmlns:a16="http://schemas.microsoft.com/office/drawing/2014/main" id="{B369FA01-AD89-46EA-B626-E37648A531F6}"/>
              </a:ext>
            </a:extLst>
          </p:cNvPr>
          <p:cNvSpPr/>
          <p:nvPr/>
        </p:nvSpPr>
        <p:spPr>
          <a:xfrm>
            <a:off x="6133952" y="39798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54914" y="5217903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5688341" y="140298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5372833" y="46127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7771148" y="2151701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  <a:endCxn id="42" idx="3"/>
          </p:cNvCxnSpPr>
          <p:nvPr/>
        </p:nvCxnSpPr>
        <p:spPr>
          <a:xfrm flipH="1">
            <a:off x="6579563" y="1534578"/>
            <a:ext cx="400224" cy="13987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859433" y="1214664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7406452" y="4086041"/>
            <a:ext cx="402231" cy="6542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>
            <a:off x="8200525" y="2687107"/>
            <a:ext cx="275396" cy="119908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H="1">
            <a:off x="5956841" y="2417212"/>
            <a:ext cx="412725" cy="35882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</p:cNvCxnSpPr>
          <p:nvPr/>
        </p:nvCxnSpPr>
        <p:spPr>
          <a:xfrm flipH="1">
            <a:off x="7452320" y="2411841"/>
            <a:ext cx="298335" cy="4580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720795" y="5607352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368864" y="210193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5683767" y="4160724"/>
            <a:ext cx="434687" cy="467542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角丸四角形 43"/>
          <p:cNvSpPr/>
          <p:nvPr/>
        </p:nvSpPr>
        <p:spPr>
          <a:xfrm>
            <a:off x="7025174" y="2803678"/>
            <a:ext cx="1795298" cy="171911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6542903" y="3500107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390226" y="3500106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メモ 21">
            <a:extLst>
              <a:ext uri="{FF2B5EF4-FFF2-40B4-BE49-F238E27FC236}">
                <a16:creationId xmlns:a16="http://schemas.microsoft.com/office/drawing/2014/main" id="{2EB117C0-E3D9-4353-B5AE-8DDF3C402E72}"/>
              </a:ext>
            </a:extLst>
          </p:cNvPr>
          <p:cNvSpPr/>
          <p:nvPr/>
        </p:nvSpPr>
        <p:spPr>
          <a:xfrm>
            <a:off x="5651681" y="319630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6911656" y="4507900"/>
            <a:ext cx="986275" cy="72269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701679" y="470640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3008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50" y="947849"/>
            <a:ext cx="3732431" cy="5461019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621203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8167" y="2024664"/>
            <a:ext cx="53517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生徒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姿を添付→分類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生徒の姿の要因となる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教師の姿を添付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（関連付ける）</a:t>
            </a:r>
            <a:r>
              <a:rPr kumimoji="1" lang="en-US" altLang="ja-JP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改善策の添付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（補足の書き込みも）</a:t>
            </a: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発表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内容決定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メモ 33"/>
          <p:cNvSpPr/>
          <p:nvPr/>
        </p:nvSpPr>
        <p:spPr>
          <a:xfrm>
            <a:off x="7180998" y="287845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メモ 21">
            <a:extLst>
              <a:ext uri="{FF2B5EF4-FFF2-40B4-BE49-F238E27FC236}">
                <a16:creationId xmlns:a16="http://schemas.microsoft.com/office/drawing/2014/main" id="{9F82C5E6-9FD6-4072-B430-7A460C04D121}"/>
              </a:ext>
            </a:extLst>
          </p:cNvPr>
          <p:cNvSpPr/>
          <p:nvPr/>
        </p:nvSpPr>
        <p:spPr>
          <a:xfrm>
            <a:off x="5651681" y="2776035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メモ 21">
            <a:extLst>
              <a:ext uri="{FF2B5EF4-FFF2-40B4-BE49-F238E27FC236}">
                <a16:creationId xmlns:a16="http://schemas.microsoft.com/office/drawing/2014/main" id="{639C514E-F39C-4308-9E67-34762ECF77FD}"/>
              </a:ext>
            </a:extLst>
          </p:cNvPr>
          <p:cNvSpPr/>
          <p:nvPr/>
        </p:nvSpPr>
        <p:spPr>
          <a:xfrm>
            <a:off x="5422887" y="544812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83086" y="3870692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メモ 20">
            <a:extLst>
              <a:ext uri="{FF2B5EF4-FFF2-40B4-BE49-F238E27FC236}">
                <a16:creationId xmlns:a16="http://schemas.microsoft.com/office/drawing/2014/main" id="{B369FA01-AD89-46EA-B626-E37648A531F6}"/>
              </a:ext>
            </a:extLst>
          </p:cNvPr>
          <p:cNvSpPr/>
          <p:nvPr/>
        </p:nvSpPr>
        <p:spPr>
          <a:xfrm>
            <a:off x="6133952" y="39798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41661" y="523059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5688341" y="140298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5372833" y="46127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7771148" y="2151701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  <a:endCxn id="42" idx="3"/>
          </p:cNvCxnSpPr>
          <p:nvPr/>
        </p:nvCxnSpPr>
        <p:spPr>
          <a:xfrm flipH="1">
            <a:off x="6579563" y="1534578"/>
            <a:ext cx="400224" cy="13987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859433" y="1214664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7406452" y="4086041"/>
            <a:ext cx="402231" cy="6542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>
            <a:off x="8200525" y="2687107"/>
            <a:ext cx="275396" cy="119908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H="1">
            <a:off x="5956841" y="2417212"/>
            <a:ext cx="412725" cy="35882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</p:cNvCxnSpPr>
          <p:nvPr/>
        </p:nvCxnSpPr>
        <p:spPr>
          <a:xfrm flipH="1">
            <a:off x="7452320" y="2411841"/>
            <a:ext cx="298335" cy="4580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631627" y="5432944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368864" y="210193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5683767" y="4160724"/>
            <a:ext cx="434687" cy="467542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6629283" y="5885132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5420543" y="5909305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7025174" y="2803678"/>
            <a:ext cx="1795298" cy="171911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>
            <a:off x="6542903" y="3500107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390226" y="3500106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メモ 21">
            <a:extLst>
              <a:ext uri="{FF2B5EF4-FFF2-40B4-BE49-F238E27FC236}">
                <a16:creationId xmlns:a16="http://schemas.microsoft.com/office/drawing/2014/main" id="{2EB117C0-E3D9-4353-B5AE-8DDF3C402E72}"/>
              </a:ext>
            </a:extLst>
          </p:cNvPr>
          <p:cNvSpPr/>
          <p:nvPr/>
        </p:nvSpPr>
        <p:spPr>
          <a:xfrm>
            <a:off x="5651681" y="319630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6911656" y="4507900"/>
            <a:ext cx="986275" cy="72269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701679" y="470640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6377042" y="2579129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64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50" y="947849"/>
            <a:ext cx="3732431" cy="5461019"/>
          </a:xfrm>
          <a:prstGeom prst="rect">
            <a:avLst/>
          </a:prstGeom>
        </p:spPr>
      </p:pic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2132" y="404664"/>
            <a:ext cx="1784350" cy="1620000"/>
            <a:chOff x="6598025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98025" y="621203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4" name="メモ 33"/>
          <p:cNvSpPr/>
          <p:nvPr/>
        </p:nvSpPr>
        <p:spPr>
          <a:xfrm>
            <a:off x="7180998" y="287845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メモ 21">
            <a:extLst>
              <a:ext uri="{FF2B5EF4-FFF2-40B4-BE49-F238E27FC236}">
                <a16:creationId xmlns:a16="http://schemas.microsoft.com/office/drawing/2014/main" id="{9F82C5E6-9FD6-4072-B430-7A460C04D121}"/>
              </a:ext>
            </a:extLst>
          </p:cNvPr>
          <p:cNvSpPr/>
          <p:nvPr/>
        </p:nvSpPr>
        <p:spPr>
          <a:xfrm>
            <a:off x="5651681" y="2776035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メモ 21">
            <a:extLst>
              <a:ext uri="{FF2B5EF4-FFF2-40B4-BE49-F238E27FC236}">
                <a16:creationId xmlns:a16="http://schemas.microsoft.com/office/drawing/2014/main" id="{639C514E-F39C-4308-9E67-34762ECF77FD}"/>
              </a:ext>
            </a:extLst>
          </p:cNvPr>
          <p:cNvSpPr/>
          <p:nvPr/>
        </p:nvSpPr>
        <p:spPr>
          <a:xfrm>
            <a:off x="5422887" y="544812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83086" y="3870692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メモ 20">
            <a:extLst>
              <a:ext uri="{FF2B5EF4-FFF2-40B4-BE49-F238E27FC236}">
                <a16:creationId xmlns:a16="http://schemas.microsoft.com/office/drawing/2014/main" id="{B369FA01-AD89-46EA-B626-E37648A531F6}"/>
              </a:ext>
            </a:extLst>
          </p:cNvPr>
          <p:cNvSpPr/>
          <p:nvPr/>
        </p:nvSpPr>
        <p:spPr>
          <a:xfrm>
            <a:off x="6133952" y="39798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20">
            <a:extLst>
              <a:ext uri="{FF2B5EF4-FFF2-40B4-BE49-F238E27FC236}">
                <a16:creationId xmlns:a16="http://schemas.microsoft.com/office/drawing/2014/main" id="{43434E88-F304-448D-B0ED-2F9EFAA7363E}"/>
              </a:ext>
            </a:extLst>
          </p:cNvPr>
          <p:cNvSpPr/>
          <p:nvPr/>
        </p:nvSpPr>
        <p:spPr>
          <a:xfrm>
            <a:off x="7754914" y="521570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5688341" y="140298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5372833" y="4612768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7771148" y="2151701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  <a:endCxn id="42" idx="3"/>
          </p:cNvCxnSpPr>
          <p:nvPr/>
        </p:nvCxnSpPr>
        <p:spPr>
          <a:xfrm flipH="1">
            <a:off x="6579563" y="1534578"/>
            <a:ext cx="400224" cy="139871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859433" y="1214664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7406452" y="4086041"/>
            <a:ext cx="402231" cy="6542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>
            <a:off x="8200525" y="2687107"/>
            <a:ext cx="275396" cy="119908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H="1">
            <a:off x="5956841" y="2417212"/>
            <a:ext cx="412725" cy="358823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4C73FF27-A1DA-47BF-AB02-348F55461BFB}"/>
              </a:ext>
            </a:extLst>
          </p:cNvPr>
          <p:cNvCxnSpPr>
            <a:cxnSpLocks/>
          </p:cNvCxnSpPr>
          <p:nvPr/>
        </p:nvCxnSpPr>
        <p:spPr>
          <a:xfrm flipH="1">
            <a:off x="7452320" y="2411841"/>
            <a:ext cx="298335" cy="45801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631627" y="5432944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メモ 27">
            <a:extLst>
              <a:ext uri="{FF2B5EF4-FFF2-40B4-BE49-F238E27FC236}">
                <a16:creationId xmlns:a16="http://schemas.microsoft.com/office/drawing/2014/main" id="{E72F6EBB-B913-4CAA-9A86-DEE852B888A1}"/>
              </a:ext>
            </a:extLst>
          </p:cNvPr>
          <p:cNvSpPr/>
          <p:nvPr/>
        </p:nvSpPr>
        <p:spPr>
          <a:xfrm>
            <a:off x="6368864" y="210193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AE640A9-EF93-43B0-8F49-B78AB9F7ACAE}"/>
              </a:ext>
            </a:extLst>
          </p:cNvPr>
          <p:cNvCxnSpPr>
            <a:cxnSpLocks/>
          </p:cNvCxnSpPr>
          <p:nvPr/>
        </p:nvCxnSpPr>
        <p:spPr>
          <a:xfrm flipV="1">
            <a:off x="5683767" y="4160724"/>
            <a:ext cx="434687" cy="467542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6629283" y="5885132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6377042" y="2579129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メモ 24">
            <a:extLst>
              <a:ext uri="{FF2B5EF4-FFF2-40B4-BE49-F238E27FC236}">
                <a16:creationId xmlns:a16="http://schemas.microsoft.com/office/drawing/2014/main" id="{5E31D3BE-71ED-46B8-B553-7D658E4AFF9B}"/>
              </a:ext>
            </a:extLst>
          </p:cNvPr>
          <p:cNvSpPr/>
          <p:nvPr/>
        </p:nvSpPr>
        <p:spPr>
          <a:xfrm>
            <a:off x="5420543" y="5909305"/>
            <a:ext cx="891222" cy="515279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改善点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167" y="2024664"/>
            <a:ext cx="53517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生徒</a:t>
            </a:r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姿を添付→分類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生徒の姿の要因となる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教師の姿を添付</a:t>
            </a:r>
            <a:endParaRPr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（関連付ける）</a:t>
            </a:r>
            <a:r>
              <a:rPr kumimoji="1" lang="en-US" altLang="ja-JP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endParaRPr kumimoji="1" lang="en-US" altLang="ja-JP" sz="3600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改善策の添付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（補足の書き込み）</a:t>
            </a:r>
            <a:r>
              <a:rPr kumimoji="1" lang="ja-JP" altLang="en-US" sz="3600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3600" dirty="0" smtClean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発表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内容決定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フレーム 45"/>
          <p:cNvSpPr/>
          <p:nvPr/>
        </p:nvSpPr>
        <p:spPr>
          <a:xfrm>
            <a:off x="5584021" y="2100726"/>
            <a:ext cx="1699738" cy="1785463"/>
          </a:xfrm>
          <a:prstGeom prst="frame">
            <a:avLst>
              <a:gd name="adj1" fmla="val 4041"/>
            </a:avLst>
          </a:prstGeom>
          <a:solidFill>
            <a:srgbClr val="0000CC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フレーム 46"/>
          <p:cNvSpPr/>
          <p:nvPr/>
        </p:nvSpPr>
        <p:spPr>
          <a:xfrm>
            <a:off x="7286163" y="1931903"/>
            <a:ext cx="1635585" cy="2658027"/>
          </a:xfrm>
          <a:prstGeom prst="frame">
            <a:avLst>
              <a:gd name="adj1" fmla="val 4041"/>
            </a:avLst>
          </a:prstGeom>
          <a:solidFill>
            <a:srgbClr val="0000CC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7025174" y="2803678"/>
            <a:ext cx="1795298" cy="171911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9" name="直線コネクタ 48"/>
          <p:cNvCxnSpPr/>
          <p:nvPr/>
        </p:nvCxnSpPr>
        <p:spPr>
          <a:xfrm>
            <a:off x="6542903" y="3500107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390226" y="3500106"/>
            <a:ext cx="189337" cy="47976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メモ 21">
            <a:extLst>
              <a:ext uri="{FF2B5EF4-FFF2-40B4-BE49-F238E27FC236}">
                <a16:creationId xmlns:a16="http://schemas.microsoft.com/office/drawing/2014/main" id="{2EB117C0-E3D9-4353-B5AE-8DDF3C402E72}"/>
              </a:ext>
            </a:extLst>
          </p:cNvPr>
          <p:cNvSpPr/>
          <p:nvPr/>
        </p:nvSpPr>
        <p:spPr>
          <a:xfrm>
            <a:off x="5651681" y="3196309"/>
            <a:ext cx="891222" cy="607596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生徒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911656" y="4507900"/>
            <a:ext cx="986275" cy="722696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メモ 19">
            <a:extLst>
              <a:ext uri="{FF2B5EF4-FFF2-40B4-BE49-F238E27FC236}">
                <a16:creationId xmlns:a16="http://schemas.microsoft.com/office/drawing/2014/main" id="{251962F8-BC92-43E0-9A68-7DBC7A58237E}"/>
              </a:ext>
            </a:extLst>
          </p:cNvPr>
          <p:cNvSpPr/>
          <p:nvPr/>
        </p:nvSpPr>
        <p:spPr>
          <a:xfrm>
            <a:off x="6701679" y="4706406"/>
            <a:ext cx="891222" cy="542922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教師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087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0933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47918" y="13447"/>
              <a:ext cx="45680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全体共有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  <a:solidFill>
            <a:srgbClr val="00B050"/>
          </a:solidFill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619720"/>
              <a:ext cx="178435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全体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35172" y="2254484"/>
            <a:ext cx="84720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発表班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参考にしたい点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課題の解決策</a:t>
            </a:r>
            <a:endParaRPr lang="en-US" altLang="ja-JP" sz="4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を一つ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ずつ発表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（できるだけ）他班が発表して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いない 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内容を！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他班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自班では出てこなかったコメントはメモを！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41093" y="506373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各グループ</a:t>
            </a:r>
            <a:r>
              <a:rPr lang="ja-JP" altLang="en-US" sz="2800" b="1" dirty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の代表者が</a:t>
            </a:r>
            <a:r>
              <a:rPr lang="ja-JP" altLang="en-US" sz="2800" b="1" dirty="0" smtClean="0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</a:t>
            </a:r>
            <a:endParaRPr kumimoji="1" lang="en-US" altLang="ja-JP" sz="2800" b="1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54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37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5594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5889" y="1078249"/>
            <a:ext cx="3908495" cy="5582051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7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999190"/>
            <a:ext cx="8775699" cy="5765084"/>
          </a:xfrm>
          <a:ln w="5715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40640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省察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267370" y="404664"/>
            <a:ext cx="1784350" cy="1620000"/>
            <a:chOff x="6628149" y="317500"/>
            <a:chExt cx="1784350" cy="1620000"/>
          </a:xfrm>
        </p:grpSpPr>
        <p:sp>
          <p:nvSpPr>
            <p:cNvPr id="43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388152" y="5386963"/>
            <a:ext cx="439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ここに記入！！</a:t>
            </a:r>
            <a:endParaRPr kumimoji="1"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 rot="16200000">
            <a:off x="4229017" y="5478425"/>
            <a:ext cx="936104" cy="648072"/>
          </a:xfrm>
          <a:prstGeom prst="downArrow">
            <a:avLst/>
          </a:prstGeom>
          <a:solidFill>
            <a:srgbClr val="00B0F0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398857" y="2094798"/>
            <a:ext cx="439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いったん確認！</a:t>
            </a:r>
            <a:endParaRPr kumimoji="1"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 rot="16200000">
            <a:off x="4229017" y="4319121"/>
            <a:ext cx="936104" cy="648072"/>
          </a:xfrm>
          <a:prstGeom prst="downArrow">
            <a:avLst/>
          </a:prstGeom>
          <a:solidFill>
            <a:srgbClr val="00B0F0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 rot="16200000">
            <a:off x="4229017" y="2232467"/>
            <a:ext cx="936104" cy="648072"/>
          </a:xfrm>
          <a:prstGeom prst="downArrow">
            <a:avLst/>
          </a:prstGeom>
          <a:solidFill>
            <a:srgbClr val="00B0F0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B9EB0CF-A097-4608-ABBC-4AA45AEB04D8}"/>
              </a:ext>
            </a:extLst>
          </p:cNvPr>
          <p:cNvSpPr txBox="1"/>
          <p:nvPr/>
        </p:nvSpPr>
        <p:spPr>
          <a:xfrm>
            <a:off x="398857" y="3024555"/>
            <a:ext cx="4399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協議したこと、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共有したことも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踏まえて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フレーム 21"/>
          <p:cNvSpPr/>
          <p:nvPr/>
        </p:nvSpPr>
        <p:spPr>
          <a:xfrm>
            <a:off x="5118970" y="5634486"/>
            <a:ext cx="3483786" cy="746842"/>
          </a:xfrm>
          <a:prstGeom prst="frame">
            <a:avLst>
              <a:gd name="adj1" fmla="val 4041"/>
            </a:avLst>
          </a:prstGeom>
          <a:solidFill>
            <a:srgbClr val="0000CC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41093" y="492616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個人での振り返り</a:t>
            </a:r>
            <a:endParaRPr kumimoji="1" lang="en-US" altLang="ja-JP" sz="2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9914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6357" y="404664"/>
            <a:ext cx="1784350" cy="1620000"/>
            <a:chOff x="6572250" y="317500"/>
            <a:chExt cx="1784350" cy="1620000"/>
          </a:xfrm>
          <a:solidFill>
            <a:srgbClr val="FF0000"/>
          </a:solidFill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72250" y="619720"/>
              <a:ext cx="178435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76390" y="2163135"/>
            <a:ext cx="84720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「今日の研修会で、</a:t>
            </a: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私はこんな気付きがあった！</a:t>
            </a: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明日から</a:t>
            </a:r>
            <a:r>
              <a:rPr kumimoji="1" lang="ja-JP" altLang="en-US" sz="4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～したい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！！」</a:t>
            </a: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とお伝えしたい方、宣言したい方</a:t>
            </a: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ぜひ、発表をお願いします！！</a:t>
            </a: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243452-1D6A-433E-84A7-059292705C14}"/>
              </a:ext>
            </a:extLst>
          </p:cNvPr>
          <p:cNvSpPr txBox="1"/>
          <p:nvPr/>
        </p:nvSpPr>
        <p:spPr>
          <a:xfrm>
            <a:off x="1941093" y="552028"/>
            <a:ext cx="6661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全体共有・・・代表者が発表</a:t>
            </a:r>
            <a:endParaRPr kumimoji="1" lang="en-US" altLang="ja-JP" sz="2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91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923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/>
          <p:cNvSpPr txBox="1"/>
          <p:nvPr/>
        </p:nvSpPr>
        <p:spPr>
          <a:xfrm>
            <a:off x="1629483" y="1107225"/>
            <a:ext cx="811255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学習活動を子供の自主性のみに委ね、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学習成果につながらない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「活動あって学びなし」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と批判される授業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23528" y="3152490"/>
            <a:ext cx="1368000" cy="1368000"/>
            <a:chOff x="6102245" y="692848"/>
            <a:chExt cx="1368000" cy="1368000"/>
          </a:xfrm>
        </p:grpSpPr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549546" y="748338"/>
              <a:ext cx="629983" cy="1260000"/>
            </a:xfrm>
            <a:prstGeom prst="rect">
              <a:avLst/>
            </a:prstGeom>
          </p:spPr>
        </p:pic>
        <p:sp>
          <p:nvSpPr>
            <p:cNvPr id="54" name="正方形/長方形 53"/>
            <p:cNvSpPr/>
            <p:nvPr/>
          </p:nvSpPr>
          <p:spPr>
            <a:xfrm>
              <a:off x="6102245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23528" y="1094591"/>
            <a:ext cx="1368000" cy="1368000"/>
            <a:chOff x="4608155" y="692848"/>
            <a:chExt cx="1368000" cy="1368000"/>
          </a:xfrm>
        </p:grpSpPr>
        <p:sp>
          <p:nvSpPr>
            <p:cNvPr id="47" name="正方形/長方形 46"/>
            <p:cNvSpPr/>
            <p:nvPr/>
          </p:nvSpPr>
          <p:spPr>
            <a:xfrm>
              <a:off x="4608155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04669" y="732475"/>
              <a:ext cx="1192898" cy="1288364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323528" y="5210389"/>
            <a:ext cx="1368000" cy="1368000"/>
            <a:chOff x="7596336" y="692848"/>
            <a:chExt cx="1368000" cy="1368000"/>
          </a:xfrm>
        </p:grpSpPr>
        <p:sp>
          <p:nvSpPr>
            <p:cNvPr id="2" name="正方形/長方形 1"/>
            <p:cNvSpPr/>
            <p:nvPr/>
          </p:nvSpPr>
          <p:spPr>
            <a:xfrm>
              <a:off x="7596336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709081" y="775564"/>
              <a:ext cx="1142509" cy="1192089"/>
            </a:xfrm>
            <a:prstGeom prst="rect">
              <a:avLst/>
            </a:prstGeom>
          </p:spPr>
        </p:pic>
      </p:grpSp>
      <p:sp>
        <p:nvSpPr>
          <p:cNvPr id="57" name="テキスト ボックス 56"/>
          <p:cNvSpPr txBox="1"/>
          <p:nvPr/>
        </p:nvSpPr>
        <p:spPr>
          <a:xfrm>
            <a:off x="1616027" y="3147401"/>
            <a:ext cx="811255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特定の教育方法にこだわるあまり、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指導の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「型をなぞる」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だけで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意味のある学びにつながらない授業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648330" y="5153710"/>
            <a:ext cx="753648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子供は教師の話を聞くことが中心であり、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知識の伝達や暗記・再生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にとどまりがちな授業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540000">
            <a:off x="925388" y="1151077"/>
            <a:ext cx="182205" cy="288209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540000">
            <a:off x="1170760" y="3213457"/>
            <a:ext cx="182205" cy="288209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13551">
            <a:off x="1410796" y="5870935"/>
            <a:ext cx="182205" cy="288209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628570">
            <a:off x="403368" y="5872201"/>
            <a:ext cx="182205" cy="288209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8172400" y="6617561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" name="テキスト ボックス 4"/>
          <p:cNvSpPr txBox="1"/>
          <p:nvPr/>
        </p:nvSpPr>
        <p:spPr>
          <a:xfrm>
            <a:off x="7149123" y="-12931"/>
            <a:ext cx="2074557" cy="2769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Left"/>
              <a:lightRig rig="threePt" dir="t"/>
            </a:scene3d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次世代型教育推進センター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47918" y="465936"/>
            <a:ext cx="81125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課題があるとされる授業例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78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7" grpId="0"/>
      <p:bldP spid="58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323528" y="2739919"/>
            <a:ext cx="1368000" cy="1368000"/>
            <a:chOff x="6102245" y="692848"/>
            <a:chExt cx="1368000" cy="1368000"/>
          </a:xfrm>
        </p:grpSpPr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549546" y="748338"/>
              <a:ext cx="629983" cy="1260000"/>
            </a:xfrm>
            <a:prstGeom prst="rect">
              <a:avLst/>
            </a:prstGeom>
          </p:spPr>
        </p:pic>
        <p:sp>
          <p:nvSpPr>
            <p:cNvPr id="54" name="正方形/長方形 53"/>
            <p:cNvSpPr/>
            <p:nvPr/>
          </p:nvSpPr>
          <p:spPr>
            <a:xfrm>
              <a:off x="6102245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23528" y="832148"/>
            <a:ext cx="1368000" cy="1368000"/>
            <a:chOff x="4608155" y="692848"/>
            <a:chExt cx="1368000" cy="1368000"/>
          </a:xfrm>
        </p:grpSpPr>
        <p:sp>
          <p:nvSpPr>
            <p:cNvPr id="47" name="正方形/長方形 46"/>
            <p:cNvSpPr/>
            <p:nvPr/>
          </p:nvSpPr>
          <p:spPr>
            <a:xfrm>
              <a:off x="4608155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04669" y="732475"/>
              <a:ext cx="1192898" cy="1288364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307238" y="4608279"/>
            <a:ext cx="1368000" cy="1368000"/>
            <a:chOff x="7596336" y="692848"/>
            <a:chExt cx="1368000" cy="1368000"/>
          </a:xfrm>
        </p:grpSpPr>
        <p:sp>
          <p:nvSpPr>
            <p:cNvPr id="2" name="正方形/長方形 1"/>
            <p:cNvSpPr/>
            <p:nvPr/>
          </p:nvSpPr>
          <p:spPr>
            <a:xfrm>
              <a:off x="7596336" y="692848"/>
              <a:ext cx="1368000" cy="1368000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709081" y="775564"/>
              <a:ext cx="1142509" cy="1192089"/>
            </a:xfrm>
            <a:prstGeom prst="rect">
              <a:avLst/>
            </a:prstGeom>
          </p:spPr>
        </p:pic>
      </p:grpSp>
      <p:pic>
        <p:nvPicPr>
          <p:cNvPr id="59" name="図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540000">
            <a:off x="925388" y="1151077"/>
            <a:ext cx="182205" cy="288209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540000">
            <a:off x="1170760" y="3213457"/>
            <a:ext cx="182205" cy="288209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13551">
            <a:off x="1410796" y="5870935"/>
            <a:ext cx="182205" cy="288209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628570">
            <a:off x="403368" y="5872201"/>
            <a:ext cx="182205" cy="288209"/>
          </a:xfrm>
          <a:prstGeom prst="rect">
            <a:avLst/>
          </a:prstGeom>
        </p:spPr>
      </p:pic>
      <p:grpSp>
        <p:nvGrpSpPr>
          <p:cNvPr id="30" name="グループ化 29"/>
          <p:cNvGrpSpPr/>
          <p:nvPr/>
        </p:nvGrpSpPr>
        <p:grpSpPr>
          <a:xfrm>
            <a:off x="1983358" y="1216229"/>
            <a:ext cx="1080000" cy="4308479"/>
            <a:chOff x="5292080" y="1536248"/>
            <a:chExt cx="1816803" cy="4356000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5292080" y="3789040"/>
              <a:ext cx="1816803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5292080" y="1540025"/>
              <a:ext cx="7200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rot="5400000">
              <a:off x="3834080" y="3714248"/>
              <a:ext cx="43560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292080" y="5877272"/>
              <a:ext cx="7200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3059832" y="3592493"/>
            <a:ext cx="2736947" cy="2716827"/>
            <a:chOff x="3084423" y="3950389"/>
            <a:chExt cx="2736947" cy="2716827"/>
          </a:xfrm>
        </p:grpSpPr>
        <p:sp>
          <p:nvSpPr>
            <p:cNvPr id="45" name="正方形/長方形 44"/>
            <p:cNvSpPr/>
            <p:nvPr/>
          </p:nvSpPr>
          <p:spPr>
            <a:xfrm>
              <a:off x="3131991" y="3950389"/>
              <a:ext cx="2628000" cy="262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719528" y="4015522"/>
              <a:ext cx="1560926" cy="1642519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3084423" y="5713109"/>
              <a:ext cx="2736947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使い勝手の悪い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知識・技能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980019" y="3601881"/>
            <a:ext cx="2711949" cy="2628000"/>
            <a:chOff x="5986737" y="3950389"/>
            <a:chExt cx="2711949" cy="2628000"/>
          </a:xfrm>
        </p:grpSpPr>
        <p:sp>
          <p:nvSpPr>
            <p:cNvPr id="64" name="正方形/長方形 63"/>
            <p:cNvSpPr/>
            <p:nvPr/>
          </p:nvSpPr>
          <p:spPr>
            <a:xfrm>
              <a:off x="5997652" y="3950389"/>
              <a:ext cx="2628000" cy="262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6532909" y="4108735"/>
              <a:ext cx="1557486" cy="1549306"/>
            </a:xfrm>
            <a:prstGeom prst="rect">
              <a:avLst/>
            </a:prstGeom>
          </p:spPr>
        </p:pic>
        <p:sp>
          <p:nvSpPr>
            <p:cNvPr id="66" name="テキスト ボックス 65"/>
            <p:cNvSpPr txBox="1"/>
            <p:nvPr/>
          </p:nvSpPr>
          <p:spPr>
            <a:xfrm>
              <a:off x="5986737" y="5937493"/>
              <a:ext cx="2711949" cy="52322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学ぶ意欲の減退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5934774" y="682020"/>
            <a:ext cx="2711949" cy="2723819"/>
            <a:chOff x="5934774" y="1094591"/>
            <a:chExt cx="2711949" cy="2723819"/>
          </a:xfrm>
        </p:grpSpPr>
        <p:sp>
          <p:nvSpPr>
            <p:cNvPr id="63" name="正方形/長方形 62"/>
            <p:cNvSpPr/>
            <p:nvPr/>
          </p:nvSpPr>
          <p:spPr>
            <a:xfrm>
              <a:off x="5997652" y="1094591"/>
              <a:ext cx="2628000" cy="262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6804246" y="1229210"/>
              <a:ext cx="973003" cy="1629218"/>
            </a:xfrm>
            <a:prstGeom prst="rect">
              <a:avLst/>
            </a:prstGeom>
          </p:spPr>
        </p:pic>
        <p:sp>
          <p:nvSpPr>
            <p:cNvPr id="68" name="テキスト ボックス 67"/>
            <p:cNvSpPr txBox="1"/>
            <p:nvPr/>
          </p:nvSpPr>
          <p:spPr>
            <a:xfrm>
              <a:off x="5934774" y="2864303"/>
              <a:ext cx="2711949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自己肯定感の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喪失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3096922" y="682020"/>
            <a:ext cx="2699858" cy="2725200"/>
            <a:chOff x="3096921" y="1094591"/>
            <a:chExt cx="2711949" cy="2725200"/>
          </a:xfrm>
        </p:grpSpPr>
        <p:sp>
          <p:nvSpPr>
            <p:cNvPr id="44" name="正方形/長方形 43"/>
            <p:cNvSpPr/>
            <p:nvPr/>
          </p:nvSpPr>
          <p:spPr>
            <a:xfrm>
              <a:off x="3131991" y="1094591"/>
              <a:ext cx="2628000" cy="262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4905816" y="1520461"/>
              <a:ext cx="455365" cy="1410971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11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30965" y="1242990"/>
              <a:ext cx="726450" cy="720000"/>
            </a:xfrm>
            <a:prstGeom prst="rect">
              <a:avLst/>
            </a:prstGeom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3096921" y="2865684"/>
              <a:ext cx="2711949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コミュニケーションが苦手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8172400" y="6617561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solidFill>
                  <a:schemeClr val="bg1"/>
                </a:solidFill>
              </a:rPr>
              <a:t>4</a:t>
            </a:r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4"/>
          <p:cNvSpPr txBox="1"/>
          <p:nvPr/>
        </p:nvSpPr>
        <p:spPr>
          <a:xfrm>
            <a:off x="7149123" y="-12931"/>
            <a:ext cx="2074557" cy="2769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Left"/>
              <a:lightRig rig="threePt" dir="t"/>
            </a:scene3d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次世代型教育推進センター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58" name="テキスト ボックス 57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147918" y="465936"/>
            <a:ext cx="81125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子供に与える影響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68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670849" y="4492775"/>
            <a:ext cx="2056355" cy="2081862"/>
            <a:chOff x="1352455" y="3772395"/>
            <a:chExt cx="2842028" cy="2821534"/>
          </a:xfrm>
        </p:grpSpPr>
        <p:sp>
          <p:nvSpPr>
            <p:cNvPr id="57" name="正方形/長方形 56"/>
            <p:cNvSpPr/>
            <p:nvPr/>
          </p:nvSpPr>
          <p:spPr>
            <a:xfrm>
              <a:off x="2826483" y="3772395"/>
              <a:ext cx="1368000" cy="136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826483" y="5225929"/>
              <a:ext cx="1368000" cy="136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352455" y="5224867"/>
              <a:ext cx="1368000" cy="136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352455" y="3772395"/>
              <a:ext cx="1368000" cy="1368000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60021" y="5273937"/>
              <a:ext cx="1206778" cy="1269859"/>
            </a:xfrm>
            <a:prstGeom prst="rect">
              <a:avLst/>
            </a:prstGeom>
          </p:spPr>
        </p:pic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2291226" y="4115401"/>
              <a:ext cx="322842" cy="1000340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24362" y="3842277"/>
              <a:ext cx="726450" cy="720000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3149325" y="3858459"/>
              <a:ext cx="714718" cy="1196740"/>
            </a:xfrm>
            <a:prstGeom prst="rect">
              <a:avLst/>
            </a:prstGeom>
          </p:spPr>
        </p:pic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2984998" y="5440953"/>
              <a:ext cx="1043372" cy="1037892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-77344" y="3347952"/>
            <a:ext cx="9113839" cy="1260000"/>
            <a:chOff x="-77344" y="2720151"/>
            <a:chExt cx="9113839" cy="1260000"/>
          </a:xfrm>
        </p:grpSpPr>
        <p:sp>
          <p:nvSpPr>
            <p:cNvPr id="14" name="矢印: 右 13"/>
            <p:cNvSpPr/>
            <p:nvPr/>
          </p:nvSpPr>
          <p:spPr>
            <a:xfrm>
              <a:off x="193170" y="2720151"/>
              <a:ext cx="8843325" cy="1260000"/>
            </a:xfrm>
            <a:prstGeom prst="rightArrow">
              <a:avLst>
                <a:gd name="adj1" fmla="val 50000"/>
                <a:gd name="adj2" fmla="val 56846"/>
              </a:avLst>
            </a:prstGeom>
            <a:gradFill flip="none" rotWithShape="1">
              <a:gsLst>
                <a:gs pos="0">
                  <a:schemeClr val="tx1"/>
                </a:gs>
                <a:gs pos="41000">
                  <a:srgbClr val="00CC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-77344" y="3138036"/>
              <a:ext cx="2887889" cy="52322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受動的な態度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6004591" y="3138036"/>
              <a:ext cx="2887889" cy="52322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能動的な態度へ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916518" y="580234"/>
            <a:ext cx="1260000" cy="6012000"/>
            <a:chOff x="3940101" y="580234"/>
            <a:chExt cx="1260000" cy="6012000"/>
          </a:xfrm>
        </p:grpSpPr>
        <p:sp>
          <p:nvSpPr>
            <p:cNvPr id="81" name="矢印: 右 80"/>
            <p:cNvSpPr/>
            <p:nvPr/>
          </p:nvSpPr>
          <p:spPr>
            <a:xfrm rot="16200000">
              <a:off x="1564101" y="2956234"/>
              <a:ext cx="6012000" cy="1260000"/>
            </a:xfrm>
            <a:prstGeom prst="rightArrow">
              <a:avLst>
                <a:gd name="adj1" fmla="val 50000"/>
                <a:gd name="adj2" fmla="val 56215"/>
              </a:avLst>
            </a:prstGeom>
            <a:gradFill flip="none" rotWithShape="1">
              <a:gsLst>
                <a:gs pos="0">
                  <a:schemeClr val="tx1"/>
                </a:gs>
                <a:gs pos="43000">
                  <a:srgbClr val="00CC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4262324" y="5033557"/>
              <a:ext cx="615553" cy="1541080"/>
            </a:xfrm>
            <a:prstGeom prst="rect">
              <a:avLst/>
            </a:prstGeom>
            <a:noFill/>
          </p:spPr>
          <p:txBody>
            <a:bodyPr vert="eaVert"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浅い理解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4255711" y="780980"/>
              <a:ext cx="615553" cy="1884538"/>
            </a:xfrm>
            <a:prstGeom prst="rect">
              <a:avLst/>
            </a:prstGeom>
            <a:noFill/>
          </p:spPr>
          <p:txBody>
            <a:bodyPr vert="eaVert" wrap="square" rtlCol="0" anchor="t">
              <a:spAutoFit/>
            </a:bodyPr>
            <a:lstStyle/>
            <a:p>
              <a:pPr algn="ctr"/>
              <a:r>
                <a:rPr lang="ja-JP" altLang="en-US" sz="2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深い理解へ</a:t>
              </a:r>
              <a:endPara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93" name="テキスト ボックス 92"/>
          <p:cNvSpPr txBox="1"/>
          <p:nvPr/>
        </p:nvSpPr>
        <p:spPr>
          <a:xfrm>
            <a:off x="4614832" y="1384926"/>
            <a:ext cx="345585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新しい時代に</a:t>
            </a:r>
            <a:endParaRPr lang="en-US" altLang="ja-JP" sz="2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必要となる</a:t>
            </a:r>
            <a:endParaRPr lang="en-US" altLang="ja-JP" sz="2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資質・能力の育成へ</a:t>
            </a:r>
            <a:endParaRPr lang="en-US" altLang="ja-JP" sz="2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540124" y="580233"/>
            <a:ext cx="5258188" cy="2793362"/>
            <a:chOff x="3540124" y="49006"/>
            <a:chExt cx="5714740" cy="3324589"/>
          </a:xfrm>
        </p:grpSpPr>
        <p:grpSp>
          <p:nvGrpSpPr>
            <p:cNvPr id="88" name="グループ化 87"/>
            <p:cNvGrpSpPr/>
            <p:nvPr/>
          </p:nvGrpSpPr>
          <p:grpSpPr>
            <a:xfrm rot="20701306">
              <a:off x="4979859" y="699819"/>
              <a:ext cx="2746731" cy="2391105"/>
              <a:chOff x="2413883" y="1659598"/>
              <a:chExt cx="3644715" cy="3116306"/>
            </a:xfrm>
          </p:grpSpPr>
          <p:sp>
            <p:nvSpPr>
              <p:cNvPr id="89" name="二等辺三角形 88"/>
              <p:cNvSpPr/>
              <p:nvPr/>
            </p:nvSpPr>
            <p:spPr>
              <a:xfrm rot="900000">
                <a:off x="2884581" y="1774970"/>
                <a:ext cx="3174017" cy="2521315"/>
              </a:xfrm>
              <a:prstGeom prst="triangl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ひし形 89"/>
              <p:cNvSpPr/>
              <p:nvPr/>
            </p:nvSpPr>
            <p:spPr>
              <a:xfrm rot="17098694">
                <a:off x="4707242" y="1659598"/>
                <a:ext cx="216000" cy="216000"/>
              </a:xfrm>
              <a:prstGeom prst="diamond">
                <a:avLst/>
              </a:prstGeom>
              <a:solidFill>
                <a:srgbClr val="FF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 extrusionH="57150">
                  <a:bevelT h="25400" prst="softRound"/>
                </a:sp3d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ひし形 90"/>
              <p:cNvSpPr/>
              <p:nvPr/>
            </p:nvSpPr>
            <p:spPr>
              <a:xfrm rot="900000">
                <a:off x="5673707" y="4559903"/>
                <a:ext cx="216000" cy="216001"/>
              </a:xfrm>
              <a:prstGeom prst="diamond">
                <a:avLst/>
              </a:prstGeom>
              <a:solidFill>
                <a:srgbClr val="00808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 extrusionH="57150">
                  <a:bevelT h="25400" prst="softRound"/>
                </a:sp3d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ひし形 91"/>
              <p:cNvSpPr/>
              <p:nvPr/>
            </p:nvSpPr>
            <p:spPr>
              <a:xfrm rot="6298694">
                <a:off x="2413882" y="3724007"/>
                <a:ext cx="216001" cy="216000"/>
              </a:xfrm>
              <a:prstGeom prst="diamond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 extrusionH="57150">
                  <a:bevelT h="25400" prst="softRound"/>
                </a:sp3d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3540124" y="2722316"/>
              <a:ext cx="2193664" cy="6463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accent5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生きて働く</a:t>
              </a:r>
              <a:endParaRPr lang="en-US" altLang="ja-JP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b="1" dirty="0">
                  <a:solidFill>
                    <a:schemeClr val="accent5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知識・技能</a:t>
              </a:r>
              <a:endParaRPr lang="en-US" altLang="ja-JP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349293" y="2727264"/>
              <a:ext cx="3905571" cy="6463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dirty="0">
                  <a:solidFill>
                    <a:srgbClr val="058A8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未知の状況にも対応できる</a:t>
              </a:r>
              <a:endParaRPr lang="en-US" altLang="ja-JP" dirty="0">
                <a:solidFill>
                  <a:srgbClr val="058A8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b="1" dirty="0">
                  <a:solidFill>
                    <a:srgbClr val="058A8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思考力・判断力・表現力等</a:t>
              </a:r>
              <a:endParaRPr lang="en-US" altLang="ja-JP" b="1" dirty="0">
                <a:solidFill>
                  <a:srgbClr val="058A8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492130" y="49006"/>
              <a:ext cx="4569419" cy="6463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dirty="0">
                  <a:solidFill>
                    <a:srgbClr val="FF6F0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学びを人生や社会に生かそうとする</a:t>
              </a:r>
              <a:endParaRPr lang="en-US" altLang="ja-JP" dirty="0">
                <a:solidFill>
                  <a:srgbClr val="FF6F05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b="1" dirty="0">
                  <a:solidFill>
                    <a:srgbClr val="FF6F0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学びに向かう力・人間性等</a:t>
              </a:r>
              <a:endParaRPr lang="en-US" altLang="ja-JP" b="1" dirty="0">
                <a:solidFill>
                  <a:srgbClr val="FF6F05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8172400" y="6617561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>
                <a:solidFill>
                  <a:schemeClr val="bg1"/>
                </a:solidFill>
              </a:rPr>
              <a:t>5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454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二等辺三角形 152">
            <a:extLst>
              <a:ext uri="{FF2B5EF4-FFF2-40B4-BE49-F238E27FC236}">
                <a16:creationId xmlns:a16="http://schemas.microsoft.com/office/drawing/2014/main" id="{AC365F30-1CA2-4386-A920-36A3840DD973}"/>
              </a:ext>
            </a:extLst>
          </p:cNvPr>
          <p:cNvSpPr/>
          <p:nvPr/>
        </p:nvSpPr>
        <p:spPr>
          <a:xfrm>
            <a:off x="1513319" y="1242906"/>
            <a:ext cx="6066264" cy="4584588"/>
          </a:xfrm>
          <a:prstGeom prst="triangle">
            <a:avLst/>
          </a:prstGeom>
          <a:noFill/>
          <a:ln w="57150">
            <a:solidFill>
              <a:srgbClr val="95373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四角形: 角を丸くする 8">
            <a:extLst>
              <a:ext uri="{FF2B5EF4-FFF2-40B4-BE49-F238E27FC236}">
                <a16:creationId xmlns:a16="http://schemas.microsoft.com/office/drawing/2014/main" id="{71FCE382-7B65-49D9-B3F3-406A656C4212}"/>
              </a:ext>
            </a:extLst>
          </p:cNvPr>
          <p:cNvSpPr/>
          <p:nvPr/>
        </p:nvSpPr>
        <p:spPr>
          <a:xfrm>
            <a:off x="2656896" y="1068839"/>
            <a:ext cx="3805549" cy="1186354"/>
          </a:xfrm>
          <a:prstGeom prst="roundRect">
            <a:avLst/>
          </a:prstGeom>
          <a:solidFill>
            <a:srgbClr val="FF6F05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学びに人生や社会に生かそうとする</a:t>
            </a:r>
            <a:endParaRPr lang="en-US" altLang="ja-JP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学びに向かう力・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人間性</a:t>
            </a:r>
            <a:r>
              <a:rPr kumimoji="1"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等の涵養</a:t>
            </a:r>
          </a:p>
        </p:txBody>
      </p:sp>
      <p:sp>
        <p:nvSpPr>
          <p:cNvPr id="155" name="四角形: 角を丸くする 8">
            <a:extLst>
              <a:ext uri="{FF2B5EF4-FFF2-40B4-BE49-F238E27FC236}">
                <a16:creationId xmlns:a16="http://schemas.microsoft.com/office/drawing/2014/main" id="{71FCE382-7B65-49D9-B3F3-406A656C4212}"/>
              </a:ext>
            </a:extLst>
          </p:cNvPr>
          <p:cNvSpPr/>
          <p:nvPr/>
        </p:nvSpPr>
        <p:spPr>
          <a:xfrm>
            <a:off x="5331596" y="4930053"/>
            <a:ext cx="3812404" cy="1196588"/>
          </a:xfrm>
          <a:prstGeom prst="roundRect">
            <a:avLst/>
          </a:prstGeom>
          <a:solidFill>
            <a:srgbClr val="058A8A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未知の状況にも対応できる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思考力・判断力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・表現力</a:t>
            </a:r>
            <a:r>
              <a:rPr kumimoji="1"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等の育成</a:t>
            </a:r>
          </a:p>
        </p:txBody>
      </p:sp>
      <p:sp>
        <p:nvSpPr>
          <p:cNvPr id="156" name="四角形: 角を丸くする 8">
            <a:extLst>
              <a:ext uri="{FF2B5EF4-FFF2-40B4-BE49-F238E27FC236}">
                <a16:creationId xmlns:a16="http://schemas.microsoft.com/office/drawing/2014/main" id="{71FCE382-7B65-49D9-B3F3-406A656C4212}"/>
              </a:ext>
            </a:extLst>
          </p:cNvPr>
          <p:cNvSpPr/>
          <p:nvPr/>
        </p:nvSpPr>
        <p:spPr>
          <a:xfrm>
            <a:off x="11983" y="4930053"/>
            <a:ext cx="3812404" cy="1196588"/>
          </a:xfrm>
          <a:prstGeom prst="roundRect">
            <a:avLst/>
          </a:prstGeom>
          <a:solidFill>
            <a:srgbClr val="21596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生きて働く</a:t>
            </a:r>
            <a:endParaRPr lang="en-US" altLang="ja-JP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知識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・技能</a:t>
            </a:r>
            <a:r>
              <a:rPr kumimoji="1"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の習得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74A689A-4D97-4D86-BFE6-8B499CEB83E4}"/>
              </a:ext>
            </a:extLst>
          </p:cNvPr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836E044-E802-4C23-8C3A-8956BAB32089}"/>
                </a:ext>
              </a:extLst>
            </p:cNvPr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説明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2B6A31FD-7F62-438F-B896-05E7B0C13C88}"/>
                </a:ext>
              </a:extLst>
            </p:cNvPr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四角形: 角を丸くする 16">
              <a:extLst>
                <a:ext uri="{FF2B5EF4-FFF2-40B4-BE49-F238E27FC236}">
                  <a16:creationId xmlns:a16="http://schemas.microsoft.com/office/drawing/2014/main" id="{BEDCC3E8-65FD-4DF4-B015-B14B3A7819FB}"/>
                </a:ext>
              </a:extLst>
            </p:cNvPr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47918" y="465936"/>
            <a:ext cx="81125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新しい時代に必要となる資質・能力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78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 animBg="1"/>
      <p:bldP spid="155" grpId="0" animBg="1"/>
      <p:bldP spid="156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51520" y="980728"/>
            <a:ext cx="8831927" cy="5975960"/>
            <a:chOff x="389968" y="1173654"/>
            <a:chExt cx="8831927" cy="5975960"/>
          </a:xfrm>
          <a:solidFill>
            <a:schemeClr val="bg1"/>
          </a:solidFill>
        </p:grpSpPr>
        <p:sp>
          <p:nvSpPr>
            <p:cNvPr id="24" name="サブタイトル 8"/>
            <p:cNvSpPr txBox="1">
              <a:spLocks/>
            </p:cNvSpPr>
            <p:nvPr/>
          </p:nvSpPr>
          <p:spPr>
            <a:xfrm>
              <a:off x="389968" y="1173654"/>
              <a:ext cx="8565773" cy="535169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73536" y="1825079"/>
              <a:ext cx="8648359" cy="532453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　説明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８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36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動画視聴　　　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</a:t>
              </a:r>
              <a:r>
                <a:rPr lang="ja-JP" altLang="en-US" sz="4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２５分</a:t>
              </a:r>
              <a:r>
                <a:rPr lang="ja-JP" altLang="en-US" sz="4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グループ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協議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（２５分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　全体共有　　　　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 ５ 分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　省察　　　　　　（ 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en-US" altLang="ja-JP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lang="ja-JP" altLang="en-US" sz="4400" dirty="0" smtClean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4400" dirty="0">
                  <a:solidFill>
                    <a:schemeClr val="bg1">
                      <a:lumMod val="9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分）</a:t>
              </a:r>
              <a:endParaRPr lang="en-US" altLang="ja-JP" sz="4400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サブタイトル 2"/>
          <p:cNvSpPr txBox="1">
            <a:spLocks/>
          </p:cNvSpPr>
          <p:nvPr/>
        </p:nvSpPr>
        <p:spPr>
          <a:xfrm>
            <a:off x="146049" y="1037827"/>
            <a:ext cx="8775699" cy="5487517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41243" y="131738"/>
            <a:ext cx="1784350" cy="1620000"/>
            <a:chOff x="6598025" y="317500"/>
            <a:chExt cx="1784350" cy="1620000"/>
          </a:xfrm>
          <a:solidFill>
            <a:srgbClr val="FF0000"/>
          </a:solidFill>
        </p:grpSpPr>
        <p:sp>
          <p:nvSpPr>
            <p:cNvPr id="11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598025" y="621659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765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30" y="420571"/>
            <a:ext cx="4458845" cy="6368052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3DFD62C-F3BE-4250-AB48-2C1362FF96AD}"/>
              </a:ext>
            </a:extLst>
          </p:cNvPr>
          <p:cNvSpPr txBox="1"/>
          <p:nvPr/>
        </p:nvSpPr>
        <p:spPr>
          <a:xfrm>
            <a:off x="467544" y="2566084"/>
            <a:ext cx="3888432" cy="1323439"/>
          </a:xfrm>
          <a:prstGeom prst="rect">
            <a:avLst/>
          </a:prstGeom>
          <a:solidFill>
            <a:srgbClr val="21C5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視聴しながら、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生徒や教師の姿から、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気付いたことを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ここに、メモしてください。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74" name="テキスト ボックス 73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動画視聴時に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７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9" name="メモ 68"/>
          <p:cNvSpPr/>
          <p:nvPr/>
        </p:nvSpPr>
        <p:spPr>
          <a:xfrm>
            <a:off x="5299193" y="1743321"/>
            <a:ext cx="1784631" cy="847361"/>
          </a:xfrm>
          <a:prstGeom prst="foldedCorner">
            <a:avLst/>
          </a:prstGeom>
          <a:solidFill>
            <a:srgbClr val="21C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メモ 69"/>
          <p:cNvSpPr/>
          <p:nvPr/>
        </p:nvSpPr>
        <p:spPr>
          <a:xfrm>
            <a:off x="5312295" y="3028511"/>
            <a:ext cx="1784631" cy="847360"/>
          </a:xfrm>
          <a:prstGeom prst="foldedCorner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下矢印 97"/>
          <p:cNvSpPr/>
          <p:nvPr/>
        </p:nvSpPr>
        <p:spPr>
          <a:xfrm rot="16200000">
            <a:off x="4619748" y="3596208"/>
            <a:ext cx="936104" cy="648072"/>
          </a:xfrm>
          <a:prstGeom prst="downArrow">
            <a:avLst/>
          </a:prstGeom>
          <a:solidFill>
            <a:srgbClr val="00B0F0"/>
          </a:solidFill>
          <a:ln w="28575"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メモ 62"/>
          <p:cNvSpPr/>
          <p:nvPr/>
        </p:nvSpPr>
        <p:spPr>
          <a:xfrm>
            <a:off x="5299192" y="4299551"/>
            <a:ext cx="1784631" cy="847360"/>
          </a:xfrm>
          <a:prstGeom prst="foldedCorner">
            <a:avLst/>
          </a:prstGeom>
          <a:solidFill>
            <a:srgbClr val="FFA7A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0"/>
          <p:cNvSpPr txBox="1"/>
          <p:nvPr/>
        </p:nvSpPr>
        <p:spPr>
          <a:xfrm>
            <a:off x="5076056" y="952023"/>
            <a:ext cx="406794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視聴後に、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いいね　　  ：成　果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ちょっと･･･ ：課　題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こうすれば！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改善策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について、協議します！！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4259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566</Words>
  <Application>Microsoft Office PowerPoint</Application>
  <PresentationFormat>画面に合わせる (4:3)</PresentationFormat>
  <Paragraphs>381</Paragraphs>
  <Slides>22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9" baseType="lpstr">
      <vt:lpstr>Meiryo UI</vt:lpstr>
      <vt:lpstr>ＭＳ Ｐゴシック</vt:lpstr>
      <vt:lpstr>メイリオ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2017-11-16T08:40:24Z</dcterms:created>
  <dcterms:modified xsi:type="dcterms:W3CDTF">2017-11-16T08:40:28Z</dcterms:modified>
</cp:coreProperties>
</file>