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4" r:id="rId4"/>
    <p:sldId id="260" r:id="rId5"/>
    <p:sldId id="263" r:id="rId6"/>
    <p:sldId id="261" r:id="rId7"/>
    <p:sldId id="262" r:id="rId8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70C0"/>
    <a:srgbClr val="09A226"/>
    <a:srgbClr val="783232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313CB-054E-4136-9BCA-9D4E6C3FD6BB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07BA5-9126-405F-8C5A-FF70199BB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77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05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2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84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7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18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5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7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38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92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11F6-1935-4289-9235-47A33BC1A3E8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66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4477" y="27935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56477" y="324965"/>
            <a:ext cx="108000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6477" y="1740089"/>
            <a:ext cx="8640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児童・生徒</a:t>
            </a:r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の学びを</a:t>
            </a:r>
            <a:r>
              <a:rPr kumimoji="1" lang="en-US" altLang="ja-JP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主体的な学び</a:t>
            </a:r>
            <a:r>
              <a:rPr kumimoji="1" lang="en-US" altLang="ja-JP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｣｢</a:t>
            </a:r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対話的な学び</a:t>
            </a:r>
            <a:r>
              <a:rPr kumimoji="1" lang="en-US" altLang="ja-JP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en-US" altLang="ja-JP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深い学び</a:t>
            </a:r>
            <a:r>
              <a:rPr lang="en-US" altLang="ja-JP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に分類する</a:t>
            </a:r>
            <a:r>
              <a:rPr lang="ja-JP" altLang="en-US" sz="5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演習を</a:t>
            </a:r>
            <a:r>
              <a:rPr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通して、</a:t>
            </a:r>
            <a:r>
              <a:rPr lang="ja-JP" altLang="en-US" sz="5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３つの学びの視点を</a:t>
            </a:r>
            <a:r>
              <a:rPr lang="ja-JP" altLang="en-US" sz="5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養</a:t>
            </a:r>
            <a:r>
              <a:rPr lang="ja-JP" altLang="en-US" sz="5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</a:t>
            </a:r>
            <a:endParaRPr kumimoji="1" lang="ja-JP" altLang="en-US" sz="5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828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4477" y="279355"/>
            <a:ext cx="1893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研修の流れ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6477" y="324965"/>
            <a:ext cx="108000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344563"/>
              </p:ext>
            </p:extLst>
          </p:nvPr>
        </p:nvGraphicFramePr>
        <p:xfrm>
          <a:off x="256477" y="1380431"/>
          <a:ext cx="8100000" cy="469839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82171"/>
                <a:gridCol w="4267674"/>
                <a:gridCol w="2350155"/>
              </a:tblGrid>
              <a:tr h="687570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3000" dirty="0" smtClean="0"/>
                        <a:t>流　　れ</a:t>
                      </a:r>
                      <a:endParaRPr lang="ja-JP" altLang="en-US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3000" dirty="0" smtClean="0"/>
                        <a:t>時　　</a:t>
                      </a:r>
                      <a:r>
                        <a:rPr lang="ja-JP" altLang="en-US" sz="3000" baseline="0" dirty="0" smtClean="0"/>
                        <a:t> </a:t>
                      </a:r>
                      <a:r>
                        <a:rPr lang="ja-JP" altLang="en-US" sz="3000" dirty="0" smtClean="0"/>
                        <a:t>間</a:t>
                      </a:r>
                      <a:endParaRPr lang="ja-JP" altLang="en-US" sz="3000" dirty="0"/>
                    </a:p>
                  </a:txBody>
                  <a:tcPr/>
                </a:tc>
              </a:tr>
              <a:tr h="8021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研修の説明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aseline="0" dirty="0" smtClean="0"/>
                        <a:t>  </a:t>
                      </a:r>
                      <a:r>
                        <a:rPr kumimoji="1" lang="en-US" altLang="ja-JP" sz="3600" dirty="0" smtClean="0"/>
                        <a:t>5</a:t>
                      </a:r>
                      <a:r>
                        <a:rPr kumimoji="1" lang="ja-JP" altLang="en-US" sz="3600" dirty="0" smtClean="0"/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8021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協議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20</a:t>
                      </a:r>
                      <a:r>
                        <a:rPr kumimoji="1" lang="ja-JP" altLang="en-US" sz="3600" dirty="0" smtClean="0"/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8021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共有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10</a:t>
                      </a:r>
                      <a:r>
                        <a:rPr kumimoji="1" lang="ja-JP" altLang="en-US" sz="3600" dirty="0" smtClean="0"/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8021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授業者自評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  5</a:t>
                      </a:r>
                      <a:r>
                        <a:rPr kumimoji="1" lang="ja-JP" altLang="en-US" sz="3600" dirty="0" smtClean="0"/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8021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5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省察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aseline="0" dirty="0" smtClean="0"/>
                        <a:t>  </a:t>
                      </a:r>
                      <a:r>
                        <a:rPr kumimoji="1" lang="en-US" altLang="ja-JP" sz="3600" dirty="0" smtClean="0"/>
                        <a:t>5</a:t>
                      </a:r>
                      <a:r>
                        <a:rPr kumimoji="1" lang="ja-JP" altLang="en-US" sz="3600" dirty="0" smtClean="0"/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0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77" t="28151" r="51123" b="47480"/>
          <a:stretch/>
        </p:blipFill>
        <p:spPr>
          <a:xfrm rot="664632">
            <a:off x="7723029" y="5438078"/>
            <a:ext cx="1158177" cy="11759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62000"/>
              </a:prstClr>
            </a:outerShdw>
          </a:effectLst>
        </p:spPr>
      </p:pic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7542" y="669228"/>
            <a:ext cx="902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2213" y="1865486"/>
            <a:ext cx="36296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水色の付箋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を分類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900665" y="1763980"/>
            <a:ext cx="4901878" cy="356203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cxnSp>
        <p:nvCxnSpPr>
          <p:cNvPr id="11" name="直線コネクタ 10"/>
          <p:cNvCxnSpPr/>
          <p:nvPr/>
        </p:nvCxnSpPr>
        <p:spPr>
          <a:xfrm>
            <a:off x="3954719" y="1927116"/>
            <a:ext cx="2396884" cy="16759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6351603" y="1924137"/>
            <a:ext cx="2290152" cy="16789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351603" y="3603068"/>
            <a:ext cx="0" cy="16486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3866857" y="4802924"/>
            <a:ext cx="998030" cy="584775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ja-JP" altLang="en-US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深い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844968" y="4802923"/>
            <a:ext cx="1018869" cy="584775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ja-JP" altLang="en-US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対話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029949" y="2326747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17" name="正方形/長方形 16"/>
          <p:cNvSpPr/>
          <p:nvPr/>
        </p:nvSpPr>
        <p:spPr>
          <a:xfrm>
            <a:off x="5194809" y="2220108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18" name="正方形/長方形 17"/>
          <p:cNvSpPr/>
          <p:nvPr/>
        </p:nvSpPr>
        <p:spPr>
          <a:xfrm>
            <a:off x="5522147" y="2360774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19" name="正方形/長方形 18"/>
          <p:cNvSpPr/>
          <p:nvPr/>
        </p:nvSpPr>
        <p:spPr>
          <a:xfrm>
            <a:off x="7664682" y="4284159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0" name="正方形/長方形 19"/>
          <p:cNvSpPr/>
          <p:nvPr/>
        </p:nvSpPr>
        <p:spPr>
          <a:xfrm>
            <a:off x="6241779" y="2278368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1" name="正方形/長方形 20"/>
          <p:cNvSpPr/>
          <p:nvPr/>
        </p:nvSpPr>
        <p:spPr>
          <a:xfrm>
            <a:off x="7956932" y="4129831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2" name="正方形/長方形 21"/>
          <p:cNvSpPr/>
          <p:nvPr/>
        </p:nvSpPr>
        <p:spPr>
          <a:xfrm>
            <a:off x="7674693" y="3936436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3" name="正方形/長方形 22"/>
          <p:cNvSpPr/>
          <p:nvPr/>
        </p:nvSpPr>
        <p:spPr>
          <a:xfrm>
            <a:off x="8150584" y="3936436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4" name="正方形/長方形 23"/>
          <p:cNvSpPr/>
          <p:nvPr/>
        </p:nvSpPr>
        <p:spPr>
          <a:xfrm>
            <a:off x="7978244" y="3072601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5" name="正方形/長方形 24"/>
          <p:cNvSpPr/>
          <p:nvPr/>
        </p:nvSpPr>
        <p:spPr>
          <a:xfrm>
            <a:off x="8286757" y="2958400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6" name="正方形/長方形 25"/>
          <p:cNvSpPr/>
          <p:nvPr/>
        </p:nvSpPr>
        <p:spPr>
          <a:xfrm>
            <a:off x="8077366" y="2729183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7" name="正方形/長方形 26"/>
          <p:cNvSpPr/>
          <p:nvPr/>
        </p:nvSpPr>
        <p:spPr>
          <a:xfrm>
            <a:off x="6716903" y="2626435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8" name="正方形/長方形 27"/>
          <p:cNvSpPr/>
          <p:nvPr/>
        </p:nvSpPr>
        <p:spPr>
          <a:xfrm>
            <a:off x="6403261" y="2573431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9" name="正方形/長方形 28"/>
          <p:cNvSpPr/>
          <p:nvPr/>
        </p:nvSpPr>
        <p:spPr>
          <a:xfrm>
            <a:off x="6649414" y="2341726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49452" y="2445853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31" name="正方形/長方形 30"/>
          <p:cNvSpPr/>
          <p:nvPr/>
        </p:nvSpPr>
        <p:spPr>
          <a:xfrm>
            <a:off x="5268954" y="2564958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32" name="正方形/長方形 31"/>
          <p:cNvSpPr/>
          <p:nvPr/>
        </p:nvSpPr>
        <p:spPr>
          <a:xfrm>
            <a:off x="5388457" y="2684064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33" name="正方形/長方形 32"/>
          <p:cNvSpPr/>
          <p:nvPr/>
        </p:nvSpPr>
        <p:spPr>
          <a:xfrm>
            <a:off x="5507960" y="2803170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6867338" y="2368199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35" name="正方形/長方形 34"/>
          <p:cNvSpPr/>
          <p:nvPr/>
        </p:nvSpPr>
        <p:spPr>
          <a:xfrm>
            <a:off x="6848633" y="4210771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37" name="正方形/長方形 36"/>
          <p:cNvSpPr/>
          <p:nvPr/>
        </p:nvSpPr>
        <p:spPr>
          <a:xfrm>
            <a:off x="6839065" y="3883489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38" name="正方形/長方形 37"/>
          <p:cNvSpPr/>
          <p:nvPr/>
        </p:nvSpPr>
        <p:spPr>
          <a:xfrm>
            <a:off x="6490509" y="3798826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39" name="正方形/長方形 38"/>
          <p:cNvSpPr/>
          <p:nvPr/>
        </p:nvSpPr>
        <p:spPr>
          <a:xfrm>
            <a:off x="6513085" y="4009823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50" name="角丸四角形 49"/>
          <p:cNvSpPr/>
          <p:nvPr/>
        </p:nvSpPr>
        <p:spPr>
          <a:xfrm>
            <a:off x="4846786" y="1876533"/>
            <a:ext cx="1242833" cy="128455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51" name="角丸四角形 50"/>
          <p:cNvSpPr/>
          <p:nvPr/>
        </p:nvSpPr>
        <p:spPr>
          <a:xfrm>
            <a:off x="6199444" y="2101640"/>
            <a:ext cx="1384369" cy="85676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52" name="角丸四角形 51"/>
          <p:cNvSpPr/>
          <p:nvPr/>
        </p:nvSpPr>
        <p:spPr>
          <a:xfrm>
            <a:off x="7801735" y="2494444"/>
            <a:ext cx="927421" cy="101418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53" name="角丸四角形 52"/>
          <p:cNvSpPr/>
          <p:nvPr/>
        </p:nvSpPr>
        <p:spPr>
          <a:xfrm>
            <a:off x="7605895" y="3592994"/>
            <a:ext cx="1143737" cy="120993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54" name="角丸四角形 53"/>
          <p:cNvSpPr/>
          <p:nvPr/>
        </p:nvSpPr>
        <p:spPr>
          <a:xfrm>
            <a:off x="6418885" y="3530902"/>
            <a:ext cx="1023686" cy="128455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55" name="正方形/長方形 54"/>
          <p:cNvSpPr/>
          <p:nvPr/>
        </p:nvSpPr>
        <p:spPr>
          <a:xfrm>
            <a:off x="5786906" y="1724281"/>
            <a:ext cx="1018869" cy="584775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ja-JP" altLang="en-US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主体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854386" y="2007717"/>
            <a:ext cx="766557" cy="307777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タイトル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8250820" y="2659785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655271" y="3526335"/>
            <a:ext cx="766557" cy="307777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タイトル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894483" y="3804215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63" name="正方形/長方形 62"/>
          <p:cNvSpPr/>
          <p:nvPr/>
        </p:nvSpPr>
        <p:spPr>
          <a:xfrm>
            <a:off x="5554712" y="4266087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64" name="正方形/長方形 63"/>
          <p:cNvSpPr/>
          <p:nvPr/>
        </p:nvSpPr>
        <p:spPr>
          <a:xfrm>
            <a:off x="5315706" y="4044989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65" name="正方形/長方形 64"/>
          <p:cNvSpPr/>
          <p:nvPr/>
        </p:nvSpPr>
        <p:spPr>
          <a:xfrm>
            <a:off x="5628660" y="3864374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66" name="正方形/長方形 65"/>
          <p:cNvSpPr/>
          <p:nvPr/>
        </p:nvSpPr>
        <p:spPr>
          <a:xfrm>
            <a:off x="5435209" y="3766766"/>
            <a:ext cx="407635" cy="27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68" name="角丸四角形 67"/>
          <p:cNvSpPr/>
          <p:nvPr/>
        </p:nvSpPr>
        <p:spPr>
          <a:xfrm>
            <a:off x="5263031" y="3489790"/>
            <a:ext cx="900304" cy="113151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70" name="正方形/長方形 69"/>
          <p:cNvSpPr/>
          <p:nvPr/>
        </p:nvSpPr>
        <p:spPr>
          <a:xfrm>
            <a:off x="4032812" y="2994221"/>
            <a:ext cx="401242" cy="32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71" name="正方形/長方形 70"/>
          <p:cNvSpPr/>
          <p:nvPr/>
        </p:nvSpPr>
        <p:spPr>
          <a:xfrm>
            <a:off x="4366334" y="2803913"/>
            <a:ext cx="401242" cy="32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72" name="正方形/長方形 71"/>
          <p:cNvSpPr/>
          <p:nvPr/>
        </p:nvSpPr>
        <p:spPr>
          <a:xfrm>
            <a:off x="4387261" y="3249515"/>
            <a:ext cx="401242" cy="32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73" name="正方形/長方形 72"/>
          <p:cNvSpPr/>
          <p:nvPr/>
        </p:nvSpPr>
        <p:spPr>
          <a:xfrm>
            <a:off x="4244513" y="3480092"/>
            <a:ext cx="401242" cy="32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74" name="正方形/長方形 73"/>
          <p:cNvSpPr/>
          <p:nvPr/>
        </p:nvSpPr>
        <p:spPr>
          <a:xfrm>
            <a:off x="4173316" y="3111897"/>
            <a:ext cx="401242" cy="32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77" name="角丸四角形 76"/>
          <p:cNvSpPr/>
          <p:nvPr/>
        </p:nvSpPr>
        <p:spPr>
          <a:xfrm>
            <a:off x="3938019" y="2543573"/>
            <a:ext cx="867933" cy="150193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79" name="下矢印 78"/>
          <p:cNvSpPr/>
          <p:nvPr/>
        </p:nvSpPr>
        <p:spPr>
          <a:xfrm rot="18600883">
            <a:off x="4819995" y="3292087"/>
            <a:ext cx="419981" cy="922536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80" name="正方形/長方形 79"/>
          <p:cNvSpPr/>
          <p:nvPr/>
        </p:nvSpPr>
        <p:spPr>
          <a:xfrm>
            <a:off x="5561106" y="4709200"/>
            <a:ext cx="401242" cy="32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81" name="正方形/長方形 80"/>
          <p:cNvSpPr/>
          <p:nvPr/>
        </p:nvSpPr>
        <p:spPr>
          <a:xfrm>
            <a:off x="5125546" y="4821937"/>
            <a:ext cx="401242" cy="324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84" name="角丸四角形 83"/>
          <p:cNvSpPr/>
          <p:nvPr/>
        </p:nvSpPr>
        <p:spPr>
          <a:xfrm>
            <a:off x="4824697" y="4667798"/>
            <a:ext cx="1406251" cy="5908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473753" y="4533129"/>
            <a:ext cx="773784" cy="307777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タイトル</a:t>
            </a:r>
          </a:p>
        </p:txBody>
      </p:sp>
      <p:sp>
        <p:nvSpPr>
          <p:cNvPr id="86" name="下矢印 85"/>
          <p:cNvSpPr/>
          <p:nvPr/>
        </p:nvSpPr>
        <p:spPr>
          <a:xfrm>
            <a:off x="5482476" y="4456019"/>
            <a:ext cx="384791" cy="435358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227494" y="3544997"/>
            <a:ext cx="3810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タイトルを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付ける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39639" y="5175105"/>
            <a:ext cx="3810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矢印等で関連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40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40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40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示して</a:t>
            </a:r>
            <a:r>
              <a:rPr kumimoji="1" lang="ja-JP" altLang="en-US" sz="40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よい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996106" y="302118"/>
            <a:ext cx="5417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</a:t>
            </a:r>
            <a:r>
              <a:rPr kumimoji="1" lang="ja-JP" altLang="en-US" sz="48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チャートで分析</a:t>
            </a:r>
            <a:endParaRPr kumimoji="1" lang="ja-JP" altLang="en-US" sz="48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594163" y="5590427"/>
            <a:ext cx="4403857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09A2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終了時刻→</a:t>
            </a:r>
            <a:r>
              <a:rPr kumimoji="1" lang="en-US" altLang="ja-JP" sz="4000" b="1" dirty="0" smtClean="0">
                <a:solidFill>
                  <a:srgbClr val="09A2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88</a:t>
            </a:r>
            <a:r>
              <a:rPr lang="en-US" altLang="ja-JP" sz="4000" b="1" dirty="0">
                <a:solidFill>
                  <a:srgbClr val="09A2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kumimoji="1" lang="en-US" altLang="ja-JP" sz="4000" b="1" dirty="0" smtClean="0">
                <a:solidFill>
                  <a:srgbClr val="09A2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88</a:t>
            </a:r>
          </a:p>
        </p:txBody>
      </p:sp>
      <p:sp>
        <p:nvSpPr>
          <p:cNvPr id="91" name="二等辺三角形 90"/>
          <p:cNvSpPr/>
          <p:nvPr/>
        </p:nvSpPr>
        <p:spPr>
          <a:xfrm rot="10800000">
            <a:off x="1829661" y="3249515"/>
            <a:ext cx="562707" cy="28224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二等辺三角形 91"/>
          <p:cNvSpPr/>
          <p:nvPr/>
        </p:nvSpPr>
        <p:spPr>
          <a:xfrm rot="10800000">
            <a:off x="1830521" y="4900736"/>
            <a:ext cx="562707" cy="28224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862" y="1821027"/>
            <a:ext cx="924522" cy="27327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3013" y="2353320"/>
            <a:ext cx="949530" cy="279166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1893" y="3420875"/>
            <a:ext cx="949551" cy="277561"/>
          </a:xfrm>
          <a:prstGeom prst="rect">
            <a:avLst/>
          </a:prstGeom>
          <a:ln w="6350">
            <a:solidFill>
              <a:schemeClr val="dk1"/>
            </a:solidFill>
          </a:ln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6395" y="2460683"/>
            <a:ext cx="999601" cy="290515"/>
          </a:xfrm>
          <a:prstGeom prst="rect">
            <a:avLst/>
          </a:prstGeom>
          <a:ln w="6350">
            <a:solidFill>
              <a:schemeClr val="dk1"/>
            </a:solidFill>
          </a:ln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06237" y="3309777"/>
            <a:ext cx="1003687" cy="292503"/>
          </a:xfrm>
          <a:prstGeom prst="rect">
            <a:avLst/>
          </a:prstGeom>
          <a:ln w="6350">
            <a:solidFill>
              <a:schemeClr val="dk1"/>
            </a:solidFill>
          </a:ln>
        </p:spPr>
      </p:pic>
    </p:spTree>
    <p:extLst>
      <p:ext uri="{BB962C8B-B14F-4D97-AF65-F5344CB8AC3E}">
        <p14:creationId xmlns:p14="http://schemas.microsoft.com/office/powerpoint/2010/main" val="255982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6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"/>
                            </p:stCondLst>
                            <p:childTnLst>
                              <p:par>
                                <p:cTn id="1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57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8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 animBg="1"/>
      <p:bldP spid="79" grpId="0" animBg="1"/>
      <p:bldP spid="80" grpId="0" animBg="1"/>
      <p:bldP spid="81" grpId="0" animBg="1"/>
      <p:bldP spid="84" grpId="0" animBg="1"/>
      <p:bldP spid="85" grpId="0" animBg="1"/>
      <p:bldP spid="86" grpId="0" animBg="1"/>
      <p:bldP spid="87" grpId="0"/>
      <p:bldP spid="88" grpId="0"/>
      <p:bldP spid="90" grpId="0"/>
      <p:bldP spid="91" grpId="0" animBg="1"/>
      <p:bldP spid="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7542" y="693356"/>
            <a:ext cx="902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889846" y="2157172"/>
            <a:ext cx="914400" cy="1406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243658" y="2157172"/>
            <a:ext cx="914400" cy="1406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243658" y="4145449"/>
            <a:ext cx="914400" cy="1406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889846" y="4145449"/>
            <a:ext cx="914400" cy="1406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4352667" y="2157172"/>
            <a:ext cx="547489" cy="5451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346546" y="3040432"/>
            <a:ext cx="547489" cy="5451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4351791" y="4145449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351791" y="4997569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6677851" y="2184283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6671730" y="3067543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6676975" y="4172560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6676975" y="5024680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8164179" y="2166698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8158058" y="3049958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8163303" y="4154975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8163303" y="5007095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5807307" y="2184283"/>
            <a:ext cx="547489" cy="5451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5801186" y="3067543"/>
            <a:ext cx="547489" cy="5451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806431" y="4172560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5806431" y="5024680"/>
            <a:ext cx="547489" cy="54512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2213" y="1865486"/>
            <a:ext cx="4001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説明者を立てる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1257" y="2756318"/>
            <a:ext cx="40011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説明者以外は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他グループの説 　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明を聞きに行く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5189" y="4797314"/>
            <a:ext cx="40011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自分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のグループ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に帰り共有する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2034397" y="2491609"/>
            <a:ext cx="562707" cy="28224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/>
          <p:cNvSpPr/>
          <p:nvPr/>
        </p:nvSpPr>
        <p:spPr>
          <a:xfrm rot="10800000">
            <a:off x="2029234" y="4654416"/>
            <a:ext cx="562707" cy="282243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366726" y="2171017"/>
            <a:ext cx="526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説</a:t>
            </a:r>
            <a:endParaRPr kumimoji="1" lang="ja-JP" altLang="en-US" sz="2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682247" y="4172560"/>
            <a:ext cx="526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n>
                  <a:solidFill>
                    <a:schemeClr val="accent3">
                      <a:shade val="50000"/>
                    </a:schemeClr>
                  </a:solidFill>
                </a:ln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説</a:t>
            </a:r>
            <a:endParaRPr kumimoji="1" lang="ja-JP" altLang="en-US" sz="2800" dirty="0">
              <a:ln>
                <a:solidFill>
                  <a:schemeClr val="accent3">
                    <a:shade val="50000"/>
                  </a:schemeClr>
                </a:solidFill>
              </a:ln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671730" y="2195235"/>
            <a:ext cx="526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n>
                  <a:solidFill>
                    <a:schemeClr val="accent3">
                      <a:shade val="50000"/>
                    </a:schemeClr>
                  </a:solidFill>
                </a:ln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説</a:t>
            </a:r>
            <a:endParaRPr kumimoji="1" lang="ja-JP" altLang="en-US" sz="2800" dirty="0">
              <a:ln>
                <a:solidFill>
                  <a:schemeClr val="accent3">
                    <a:shade val="50000"/>
                  </a:schemeClr>
                </a:solidFill>
              </a:ln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85868" y="4137191"/>
            <a:ext cx="526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n>
                  <a:solidFill>
                    <a:schemeClr val="accent3">
                      <a:shade val="50000"/>
                    </a:schemeClr>
                  </a:solidFill>
                </a:ln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説</a:t>
            </a:r>
            <a:endParaRPr kumimoji="1" lang="ja-JP" altLang="en-US" sz="2800" dirty="0">
              <a:ln>
                <a:solidFill>
                  <a:schemeClr val="accent3">
                    <a:shade val="50000"/>
                  </a:schemeClr>
                </a:solidFill>
              </a:ln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877708" y="292527"/>
            <a:ext cx="6816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33CC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ワールドカフェ方式で共有</a:t>
            </a:r>
            <a:endParaRPr kumimoji="1" lang="ja-JP" altLang="en-US" sz="4800" dirty="0">
              <a:solidFill>
                <a:srgbClr val="33CC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181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0.09965 0.121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3" y="606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10034 0.2789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13935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00191 0.2854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4259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-0.09445 -0.1287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-643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-0.00208 0.2946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1472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741E-7 L -0.25452 0.1678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26" y="838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-0.00052 -0.2854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1428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85185E-6 L 0.25781 -0.2923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82" y="-1463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6 L 0.25504 -0.0041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43" y="-20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-0.09583 -0.2854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2" y="-1428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85185E-6 L -0.00052 -0.1611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8056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-0.25781 0.0025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9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28542 L 1.66667E-6 -1.85185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1428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65 0.1213 L -5.55556E-7 -1.85185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83" y="-6065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034 0.27893 L 3.88889E-6 2.96296E-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17" y="-13958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29467 L -3.05556E-6 4.44444E-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4745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5 -0.12871 L 1.38889E-6 2.96296E-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6435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452 0.16782 L 1.38889E-6 -7.40741E-7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26" y="-8403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28542 L 8.33333E-7 2.96296E-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4259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729 -0.16366 L -5.55556E-7 1.85185E-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65" y="8171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504 -0.00416 L -5.55556E-7 -3.7037E-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60" y="20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583 -0.28541 L 5.55556E-7 -3.7037E-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14259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28981 L 5.55556E-7 -1.85185E-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49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781 0.00254 L 5.55556E-7 4.07407E-6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82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5" grpId="0" animBg="1"/>
      <p:bldP spid="15" grpId="1" animBg="1"/>
      <p:bldP spid="18" grpId="0" animBg="1"/>
      <p:bldP spid="18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/>
      <p:bldP spid="32" grpId="0"/>
      <p:bldP spid="33" grpId="0"/>
      <p:bldP spid="34" grpId="0" animBg="1"/>
      <p:bldP spid="35" grpId="0" animBg="1"/>
      <p:bldP spid="36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922" y="4353142"/>
            <a:ext cx="2527109" cy="252710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7542" y="693356"/>
            <a:ext cx="902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877708" y="292527"/>
            <a:ext cx="6816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33CC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ワールドカフェ方式で共有</a:t>
            </a:r>
            <a:endParaRPr kumimoji="1" lang="ja-JP" altLang="en-US" sz="4800" dirty="0">
              <a:solidFill>
                <a:srgbClr val="33CC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56477" y="1801152"/>
            <a:ext cx="888752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視点</a:t>
            </a:r>
            <a:endParaRPr lang="en-US" altLang="ja-JP" sz="5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5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自分のグループと他グループの</a:t>
            </a:r>
            <a:endParaRPr kumimoji="1" lang="en-US" altLang="ja-JP" sz="5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5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r>
              <a:rPr kumimoji="1" lang="ja-JP" altLang="en-US" sz="5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分類の違い</a:t>
            </a:r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に着目！</a:t>
            </a:r>
            <a:endParaRPr kumimoji="1" lang="ja-JP" altLang="en-US" sz="5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580292" y="4353142"/>
            <a:ext cx="6717323" cy="2030073"/>
          </a:xfrm>
          <a:prstGeom prst="wedgeRoundRectCallout">
            <a:avLst>
              <a:gd name="adj1" fmla="val 59010"/>
              <a:gd name="adj2" fmla="val -16802"/>
              <a:gd name="adj3" fmla="val 16667"/>
            </a:avLst>
          </a:prstGeom>
          <a:ln w="50800">
            <a:solidFill>
              <a:srgbClr val="33CC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例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私たちは〇〇を</a:t>
            </a:r>
            <a:r>
              <a:rPr kumimoji="1" lang="en-US" altLang="ja-JP" sz="3600" dirty="0" smtClean="0"/>
              <a:t>｢</a:t>
            </a:r>
            <a:r>
              <a:rPr kumimoji="1" lang="ja-JP" altLang="en-US" sz="3600" dirty="0" smtClean="0"/>
              <a:t>主体的な学び</a:t>
            </a:r>
            <a:r>
              <a:rPr kumimoji="1" lang="en-US" altLang="ja-JP" sz="3600" dirty="0" smtClean="0"/>
              <a:t>｣</a:t>
            </a:r>
            <a:r>
              <a:rPr kumimoji="1" lang="ja-JP" altLang="en-US" sz="3600" dirty="0" smtClean="0"/>
              <a:t>と捉えたけど、ここの班は</a:t>
            </a:r>
            <a:r>
              <a:rPr kumimoji="1" lang="en-US" altLang="ja-JP" sz="3600" dirty="0" smtClean="0"/>
              <a:t>｢</a:t>
            </a:r>
            <a:r>
              <a:rPr kumimoji="1" lang="ja-JP" altLang="en-US" sz="3600" dirty="0" smtClean="0"/>
              <a:t>対話的な学び</a:t>
            </a:r>
            <a:r>
              <a:rPr kumimoji="1" lang="en-US" altLang="ja-JP" sz="3600" dirty="0" smtClean="0"/>
              <a:t>｣</a:t>
            </a:r>
            <a:r>
              <a:rPr kumimoji="1" lang="ja-JP" altLang="en-US" sz="3600" dirty="0" smtClean="0"/>
              <a:t>で捉えているぞ！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4975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8006" y="504966"/>
            <a:ext cx="12618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授業者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自評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42769" y="3340527"/>
            <a:ext cx="62674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授業者による振り返り</a:t>
            </a:r>
            <a:endParaRPr kumimoji="1" lang="ja-JP" altLang="en-US" sz="5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18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9240" y="69335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省察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00646" y="2940417"/>
            <a:ext cx="675166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個人が今後</a:t>
            </a:r>
            <a:endParaRPr kumimoji="1" lang="en-US" altLang="ja-JP" sz="5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取り組むことを考えよう！</a:t>
            </a:r>
            <a:endParaRPr kumimoji="1" lang="ja-JP" altLang="en-US" sz="5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33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170</Words>
  <Application>Microsoft Office PowerPoint</Application>
  <PresentationFormat>画面に合わせる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ＤＦ特太ゴシック体</vt:lpstr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2017-09-19T01:40:46Z</dcterms:created>
  <dcterms:modified xsi:type="dcterms:W3CDTF">2017-09-20T08:20:06Z</dcterms:modified>
</cp:coreProperties>
</file>