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7" r:id="rId2"/>
    <p:sldId id="258" r:id="rId3"/>
    <p:sldId id="259" r:id="rId4"/>
    <p:sldId id="264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00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413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26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44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7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323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75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038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08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74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23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528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52000" y="1317795"/>
            <a:ext cx="8640000" cy="3277820"/>
          </a:xfr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学んでいる子供の姿を授業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記録等から捉え直し、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協議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の視点に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沿って分析することで、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学校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して育成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したい資質・能力のイメージを共有し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その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具現に向かう授業改善に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つなげる</a:t>
            </a:r>
            <a:endParaRPr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144000" y="18000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目的</a:t>
              </a: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5712131A-FD62-448B-A526-E8C846126749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1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016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675327"/>
              </p:ext>
            </p:extLst>
          </p:nvPr>
        </p:nvGraphicFramePr>
        <p:xfrm>
          <a:off x="72000" y="505799"/>
          <a:ext cx="9000000" cy="638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="" xmlns:a16="http://schemas.microsoft.com/office/drawing/2014/main" val="3990266321"/>
                    </a:ext>
                  </a:extLst>
                </a:gridCol>
                <a:gridCol w="720000">
                  <a:extLst>
                    <a:ext uri="{9D8B030D-6E8A-4147-A177-3AD203B41FA5}">
                      <a16:colId xmlns="" xmlns:a16="http://schemas.microsoft.com/office/drawing/2014/main" val="765176546"/>
                    </a:ext>
                  </a:extLst>
                </a:gridCol>
                <a:gridCol w="6480000">
                  <a:extLst>
                    <a:ext uri="{9D8B030D-6E8A-4147-A177-3AD203B41FA5}">
                      <a16:colId xmlns="" xmlns:a16="http://schemas.microsoft.com/office/drawing/2014/main" val="3973805099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研修の説明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</a:t>
                      </a: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２分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研修の目的、流れ、時間、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形態、協議の視点を確認する。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>
                        <a:lnSpc>
                          <a:spcPts val="3000"/>
                        </a:lnSpc>
                      </a:pP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授業の振り返り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</a:t>
                      </a: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３分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授業者より、提案した授業について、協議の視点を中心に振り返る。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13014574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>
                        <a:lnSpc>
                          <a:spcPts val="3000"/>
                        </a:lnSpc>
                      </a:pP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質疑応答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</a:t>
                      </a: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５分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特に、協議に向けて必要と思われる点について、質疑を進める。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2829300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algn="l">
                        <a:lnSpc>
                          <a:spcPts val="3000"/>
                        </a:lnSpc>
                      </a:pP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協議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</a:t>
                      </a: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担当した学習班の子供の姿を出し合い、模造紙に書き出し、さらに、話題にしたい子供の姿を絞り、協議の視点に沿って進める。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授業者や研究主任らはグループ間を回り、協議を支援する。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l">
                        <a:lnSpc>
                          <a:spcPts val="3000"/>
                        </a:lnSpc>
                      </a:pP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共有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</a:t>
                      </a: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グループの代表者が、グループ協議について協議の視点に沿って発表する。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l">
                        <a:lnSpc>
                          <a:spcPts val="3000"/>
                        </a:lnSpc>
                      </a:pP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方向性の明確化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</a:t>
                      </a: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グループ発表の内容を、成果と課題に整理し、今後の方向性を明確にする。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省察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個人</a:t>
                      </a: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今後の方向性を</a:t>
                      </a:r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踏まえ、取り組むべき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ことを明らかにする。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55936165"/>
                  </a:ext>
                </a:extLst>
              </a:tr>
            </a:tbl>
          </a:graphicData>
        </a:graphic>
      </p:graphicFrame>
      <p:grpSp>
        <p:nvGrpSpPr>
          <p:cNvPr id="17" name="グループ化 16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144000" y="18000"/>
              <a:ext cx="6559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流れ</a:t>
              </a: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0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0F5B2F94-79D1-4BB9-A334-438A7CF9D106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2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286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493605"/>
            <a:ext cx="8928000" cy="6300000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03121" y="596790"/>
            <a:ext cx="1620000" cy="162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グループ協議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52000" y="2165926"/>
            <a:ext cx="86400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spcAft>
                <a:spcPts val="3000"/>
              </a:spcAft>
              <a:defRPr/>
            </a:pPr>
            <a:r>
              <a:rPr kumimoji="1" lang="ja-JP" altLang="en-US" sz="3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・発話</a:t>
            </a:r>
            <a:r>
              <a:rPr kumimoji="1" lang="ja-JP" altLang="en-US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や思考過程等を</a:t>
            </a:r>
            <a:r>
              <a:rPr kumimoji="1" lang="ja-JP" altLang="en-US" sz="3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、授業</a:t>
            </a:r>
            <a:r>
              <a:rPr kumimoji="1" lang="ja-JP" altLang="en-US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記録や学習</a:t>
            </a:r>
            <a:r>
              <a:rPr kumimoji="1" lang="ja-JP" altLang="en-US" sz="3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成果物と照合し、</a:t>
            </a:r>
            <a:r>
              <a:rPr kumimoji="1" lang="ja-JP" altLang="en-US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模造紙に</a:t>
            </a:r>
            <a:r>
              <a:rPr kumimoji="1" lang="ja-JP" altLang="en-US" sz="3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書き出しましょう。</a:t>
            </a:r>
            <a:endParaRPr kumimoji="1" lang="en-US" altLang="ja-JP" sz="3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>
              <a:spcAft>
                <a:spcPts val="3000"/>
              </a:spcAft>
              <a:defRPr/>
            </a:pP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ja-JP" altLang="en-US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協議視点に沿って、話題にしたい子供の姿を絞り、</a:t>
            </a:r>
            <a:r>
              <a:rPr kumimoji="1" lang="ja-JP" altLang="en-US" sz="3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分析</a:t>
            </a:r>
            <a:r>
              <a:rPr kumimoji="1" lang="ja-JP" altLang="en-US" sz="3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しましょう</a:t>
            </a:r>
            <a:r>
              <a:rPr kumimoji="1" lang="ja-JP" altLang="en-US" sz="3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>
              <a:spcAft>
                <a:spcPts val="3000"/>
              </a:spcAft>
              <a:defRPr/>
            </a:pPr>
            <a:r>
              <a:rPr kumimoji="1" lang="ja-JP" altLang="en-US" sz="3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・理由等を</a:t>
            </a:r>
            <a:r>
              <a:rPr kumimoji="1" lang="ja-JP" altLang="en-US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説明</a:t>
            </a:r>
            <a:r>
              <a:rPr kumimoji="1" lang="ja-JP" altLang="en-US" sz="3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しながら、協議を進めましょう</a:t>
            </a:r>
            <a:r>
              <a:rPr kumimoji="1" lang="ja-JP" altLang="en-US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29803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協議の視点</a:t>
              </a:r>
              <a:r>
                <a:rPr kumimoji="1" lang="ja-JP" altLang="en-US" sz="20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</a:t>
              </a:r>
              <a:r>
                <a:rPr kumimoji="1" lang="ja-JP" altLang="en-US" sz="2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沿って進め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る</a:t>
              </a:r>
              <a:endPara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0CFFC607-EA3D-420C-9BA1-F88C4603A05C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3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35" name="四角形: 角を丸くする 12"/>
          <p:cNvSpPr/>
          <p:nvPr/>
        </p:nvSpPr>
        <p:spPr>
          <a:xfrm>
            <a:off x="7459139" y="5688000"/>
            <a:ext cx="1440000" cy="715089"/>
          </a:xfrm>
          <a:prstGeom prst="roundRect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2547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493605"/>
            <a:ext cx="8928000" cy="6300000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altLang="ja-JP" sz="3600" b="1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endParaRPr lang="ja-JP" altLang="en-US" sz="4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03121" y="596790"/>
            <a:ext cx="1620000" cy="162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defTabSz="914400">
              <a:defRPr/>
            </a:pPr>
            <a:r>
              <a:rPr kumimoji="1"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グループ協議</a:t>
            </a:r>
            <a:endParaRPr kumimoji="1" lang="ja-JP" altLang="en-US" sz="2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291618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>
                <a:defRPr/>
              </a:pPr>
              <a:r>
                <a:rPr kumimoji="1" lang="ja-JP" altLang="en-US" sz="2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まとめ方のイメージ（例）</a:t>
              </a:r>
              <a:endParaRPr kumimoji="1"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>
                <a:defRPr/>
              </a:pPr>
              <a:endParaRPr kumimoji="1"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 defTabSz="914400">
                <a:defRPr/>
              </a:pPr>
              <a:fld id="{0CFFC607-EA3D-420C-9BA1-F88C4603A05C}" type="slidenum">
                <a:rPr kumimoji="1" lang="ja-JP" altLang="en-US" sz="140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pPr algn="ctr" defTabSz="914400">
                  <a:defRPr/>
                </a:pPr>
                <a:t>4</a:t>
              </a:fld>
              <a:endPara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00" y="2246959"/>
            <a:ext cx="8640000" cy="429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708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493605"/>
            <a:ext cx="8928000" cy="6300000"/>
          </a:xfrm>
          <a:prstGeom prst="rect">
            <a:avLst/>
          </a:prstGeom>
          <a:ln w="57150">
            <a:solidFill>
              <a:srgbClr val="33CC33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03121" y="596790"/>
            <a:ext cx="1620000" cy="1620000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共有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5" name="四角形: 角を丸くする 12"/>
          <p:cNvSpPr/>
          <p:nvPr/>
        </p:nvSpPr>
        <p:spPr>
          <a:xfrm>
            <a:off x="7459139" y="5688000"/>
            <a:ext cx="1440000" cy="715089"/>
          </a:xfrm>
          <a:prstGeom prst="roundRect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59410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defTabSz="914400">
                <a:defRPr/>
              </a:pPr>
              <a:r>
                <a:rPr kumimoji="1" lang="ja-JP" altLang="en-US" sz="2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グループ協議</a:t>
              </a:r>
              <a:r>
                <a:rPr kumimoji="1" lang="ja-JP" altLang="en-US" sz="20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を全体で共有</a:t>
              </a: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し、方向性等を明らかにする</a:t>
              </a: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0CFFC607-EA3D-420C-9BA1-F88C4603A05C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5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="" xmlns:a16="http://schemas.microsoft.com/office/drawing/2014/main" id="{FAD8A883-95CF-4964-B237-856C415A5A84}"/>
              </a:ext>
            </a:extLst>
          </p:cNvPr>
          <p:cNvSpPr txBox="1"/>
          <p:nvPr/>
        </p:nvSpPr>
        <p:spPr>
          <a:xfrm>
            <a:off x="252000" y="2371531"/>
            <a:ext cx="864000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・グループの代表者が、グループでの協議を伝えましょう。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・学校として育成したい資質・能力と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照らし合わせて成果と課題に整理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し、方向性等を明らかにしましょう。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3883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493605"/>
            <a:ext cx="8928000" cy="6300000"/>
          </a:xfrm>
          <a:prstGeom prst="rect">
            <a:avLst/>
          </a:prstGeom>
          <a:ln w="57150"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03121" y="596790"/>
            <a:ext cx="1620000" cy="1620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省察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5" name="四角形: 角を丸くする 12"/>
          <p:cNvSpPr/>
          <p:nvPr/>
        </p:nvSpPr>
        <p:spPr>
          <a:xfrm>
            <a:off x="7459139" y="5688000"/>
            <a:ext cx="1440000" cy="715089"/>
          </a:xfrm>
          <a:prstGeom prst="roundRect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18165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個人で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振り返る</a:t>
              </a:r>
              <a:endPara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0CFFC607-EA3D-420C-9BA1-F88C4603A05C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6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="" xmlns:a16="http://schemas.microsoft.com/office/drawing/2014/main" id="{3928803D-D674-47AF-8AE1-D88164AB2DDB}"/>
              </a:ext>
            </a:extLst>
          </p:cNvPr>
          <p:cNvSpPr txBox="1"/>
          <p:nvPr/>
        </p:nvSpPr>
        <p:spPr>
          <a:xfrm>
            <a:off x="252000" y="2551837"/>
            <a:ext cx="864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今後の方向性を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踏まえて、これから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取り組むべきこと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を明らかにしましょう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10812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394</Words>
  <Application>Microsoft Office PowerPoint</Application>
  <PresentationFormat>画面に合わせる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Meiryo UI</vt:lpstr>
      <vt:lpstr>ＭＳ Ｐゴシック</vt:lpstr>
      <vt:lpstr>Arial</vt:lpstr>
      <vt:lpstr>Calibri</vt:lpstr>
      <vt:lpstr>Calibri Light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2017-09-20T08:10:23Z</dcterms:created>
  <dcterms:modified xsi:type="dcterms:W3CDTF">2018-03-13T02:15:17Z</dcterms:modified>
</cp:coreProperties>
</file>