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75" r:id="rId2"/>
    <p:sldId id="276" r:id="rId3"/>
    <p:sldId id="278" r:id="rId4"/>
    <p:sldId id="277" r:id="rId5"/>
    <p:sldId id="279" r:id="rId6"/>
    <p:sldId id="284" r:id="rId7"/>
    <p:sldId id="285" r:id="rId8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99CCFF"/>
    <a:srgbClr val="FF6699"/>
    <a:srgbClr val="66FF66"/>
    <a:srgbClr val="99FF66"/>
    <a:srgbClr val="FFFF00"/>
    <a:srgbClr val="FF99FF"/>
    <a:srgbClr val="FFFF99"/>
    <a:srgbClr val="FFCCFF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53957" autoAdjust="0"/>
  </p:normalViewPr>
  <p:slideViewPr>
    <p:cSldViewPr snapToGrid="0">
      <p:cViewPr varScale="1">
        <p:scale>
          <a:sx n="62" d="100"/>
          <a:sy n="62" d="100"/>
        </p:scale>
        <p:origin x="13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6" d="100"/>
          <a:sy n="76" d="100"/>
        </p:scale>
        <p:origin x="170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Relationship Id="rId22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529" cy="497525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084" y="0"/>
            <a:ext cx="2950529" cy="497525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r">
              <a:defRPr sz="1200"/>
            </a:lvl1pPr>
          </a:lstStyle>
          <a:p>
            <a:fld id="{770A4E83-B3B5-4337-9A8F-EC6AAC2EB72B}" type="datetimeFigureOut">
              <a:rPr kumimoji="1" lang="ja-JP" altLang="en-US" smtClean="0"/>
              <a:t>2018/2/6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1816"/>
            <a:ext cx="2950529" cy="497525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084" y="9441816"/>
            <a:ext cx="2950529" cy="497525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r">
              <a:defRPr sz="1200"/>
            </a:lvl1pPr>
          </a:lstStyle>
          <a:p>
            <a:fld id="{7AD19D80-73C0-4BC5-9023-377862CFD8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90523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50186" cy="499056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926" y="2"/>
            <a:ext cx="2950186" cy="499056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r">
              <a:defRPr sz="1200"/>
            </a:lvl1pPr>
          </a:lstStyle>
          <a:p>
            <a:fld id="{0B39327B-D600-434B-9C76-C9F1FA0F1000}" type="datetimeFigureOut">
              <a:rPr kumimoji="1" lang="ja-JP" altLang="en-US" smtClean="0"/>
              <a:t>2018/2/6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9" tIns="45779" rIns="91559" bIns="4577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395" y="4783979"/>
            <a:ext cx="5446412" cy="3913527"/>
          </a:xfrm>
          <a:prstGeom prst="rect">
            <a:avLst/>
          </a:prstGeom>
        </p:spPr>
        <p:txBody>
          <a:bodyPr vert="horz" lIns="91559" tIns="45779" rIns="91559" bIns="4577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283"/>
            <a:ext cx="2950186" cy="499055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926" y="9440283"/>
            <a:ext cx="2950186" cy="499055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r">
              <a:defRPr sz="1200"/>
            </a:lvl1pPr>
          </a:lstStyle>
          <a:p>
            <a:fld id="{74CEBF29-3916-4A16-90CA-85D08F8E6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00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sz="20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CEBF29-3916-4A16-90CA-85D08F8E69D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53518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sz="20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F11CF5-39DF-4058-93A7-28BCCDAEEB3D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51794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sz="20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CEBF29-3916-4A16-90CA-85D08F8E69DB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15518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CEBF29-3916-4A16-90CA-85D08F8E69DB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92165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CEBF29-3916-4A16-90CA-85D08F8E69DB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54082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sz="20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CEBF29-3916-4A16-90CA-85D08F8E69DB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230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sz="20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CEBF29-3916-4A16-90CA-85D08F8E69DB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1250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CF12-7980-457B-B114-3F73305C6A22}" type="datetimeFigureOut">
              <a:rPr kumimoji="1" lang="ja-JP" altLang="en-US" smtClean="0"/>
              <a:t>2018/2/6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5354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CF12-7980-457B-B114-3F73305C6A22}" type="datetimeFigureOut">
              <a:rPr kumimoji="1" lang="ja-JP" altLang="en-US" smtClean="0"/>
              <a:t>2018/2/6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283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CF12-7980-457B-B114-3F73305C6A22}" type="datetimeFigureOut">
              <a:rPr kumimoji="1" lang="ja-JP" altLang="en-US" smtClean="0"/>
              <a:t>2018/2/6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4411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CF12-7980-457B-B114-3F73305C6A22}" type="datetimeFigureOut">
              <a:rPr kumimoji="1" lang="ja-JP" altLang="en-US" smtClean="0"/>
              <a:t>2018/2/6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3897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CF12-7980-457B-B114-3F73305C6A22}" type="datetimeFigureOut">
              <a:rPr kumimoji="1" lang="ja-JP" altLang="en-US" smtClean="0"/>
              <a:t>2018/2/6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3758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CF12-7980-457B-B114-3F73305C6A22}" type="datetimeFigureOut">
              <a:rPr kumimoji="1" lang="ja-JP" altLang="en-US" smtClean="0"/>
              <a:t>2018/2/6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6400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CF12-7980-457B-B114-3F73305C6A22}" type="datetimeFigureOut">
              <a:rPr kumimoji="1" lang="ja-JP" altLang="en-US" smtClean="0"/>
              <a:t>2018/2/6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8248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CF12-7980-457B-B114-3F73305C6A22}" type="datetimeFigureOut">
              <a:rPr kumimoji="1" lang="ja-JP" altLang="en-US" smtClean="0"/>
              <a:t>2018/2/6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138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CF12-7980-457B-B114-3F73305C6A22}" type="datetimeFigureOut">
              <a:rPr kumimoji="1" lang="ja-JP" altLang="en-US" smtClean="0"/>
              <a:t>2018/2/6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6992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CF12-7980-457B-B114-3F73305C6A22}" type="datetimeFigureOut">
              <a:rPr kumimoji="1" lang="ja-JP" altLang="en-US" smtClean="0"/>
              <a:t>2018/2/6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5435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CF12-7980-457B-B114-3F73305C6A22}" type="datetimeFigureOut">
              <a:rPr kumimoji="1" lang="ja-JP" altLang="en-US" smtClean="0"/>
              <a:t>2018/2/6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1833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5CF12-7980-457B-B114-3F73305C6A22}" type="datetimeFigureOut">
              <a:rPr kumimoji="1" lang="ja-JP" altLang="en-US" smtClean="0"/>
              <a:t>2018/2/6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089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463639" y="2077200"/>
            <a:ext cx="8190963" cy="3060000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グループ協議を通して生まれた疑問を、ホワイトボードを活用して、</a:t>
            </a:r>
            <a:endParaRPr lang="en-US" altLang="ja-JP" sz="3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授業者と共に解決していくことで、</a:t>
            </a:r>
            <a:endParaRPr lang="en-US" altLang="ja-JP" sz="3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授業改善に資することを目指す。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47071" y="553453"/>
            <a:ext cx="1784350" cy="769441"/>
          </a:xfrm>
          <a:prstGeom prst="rect">
            <a:avLst/>
          </a:prstGeom>
          <a:solidFill>
            <a:srgbClr val="FF66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4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目的</a:t>
            </a:r>
            <a:endParaRPr kumimoji="1" lang="ja-JP" altLang="en-US" sz="4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80362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328972" y="1960225"/>
            <a:ext cx="8815028" cy="37087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457200">
              <a:lnSpc>
                <a:spcPct val="150000"/>
              </a:lnSpc>
              <a:defRPr/>
            </a:pPr>
            <a:r>
              <a:rPr lang="ja-JP" altLang="en-US" sz="4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 研修の説明・授業者自評 （４分）</a:t>
            </a:r>
            <a:endParaRPr lang="en-US" altLang="ja-JP" sz="40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 defTabSz="457200">
              <a:lnSpc>
                <a:spcPct val="150000"/>
              </a:lnSpc>
              <a:defRPr/>
            </a:pPr>
            <a:r>
              <a:rPr lang="ja-JP" altLang="en-US" sz="4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２ グループ協議　　　　　（</a:t>
            </a:r>
            <a:r>
              <a:rPr lang="en-US" altLang="ja-JP" sz="4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</a:t>
            </a:r>
            <a:r>
              <a:rPr lang="ja-JP" altLang="en-US" sz="4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分）</a:t>
            </a:r>
            <a:endParaRPr lang="en-US" altLang="ja-JP" sz="40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 defTabSz="457200">
              <a:lnSpc>
                <a:spcPct val="150000"/>
              </a:lnSpc>
              <a:defRPr/>
            </a:pPr>
            <a:r>
              <a:rPr lang="ja-JP" altLang="en-US" sz="4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３ 全体共有・質疑            （</a:t>
            </a:r>
            <a:r>
              <a:rPr lang="en-US" altLang="ja-JP" sz="4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</a:t>
            </a:r>
            <a:r>
              <a:rPr lang="ja-JP" altLang="en-US" sz="4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分）</a:t>
            </a:r>
            <a:endParaRPr lang="en-US" altLang="ja-JP" sz="40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 defTabSz="457200">
              <a:lnSpc>
                <a:spcPct val="150000"/>
              </a:lnSpc>
              <a:defRPr/>
            </a:pPr>
            <a:r>
              <a:rPr lang="ja-JP" altLang="en-US" sz="4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４ まとめ                        （１分）</a:t>
            </a:r>
            <a:endParaRPr lang="en-US" altLang="ja-JP" sz="40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28972" y="369885"/>
            <a:ext cx="3097330" cy="769441"/>
          </a:xfrm>
          <a:prstGeom prst="rect">
            <a:avLst/>
          </a:prstGeom>
          <a:solidFill>
            <a:srgbClr val="FF66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4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研修の流れ</a:t>
            </a:r>
            <a:endParaRPr kumimoji="1" lang="ja-JP" altLang="en-US" sz="4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94676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テキスト ボックス 16"/>
          <p:cNvSpPr txBox="1"/>
          <p:nvPr/>
        </p:nvSpPr>
        <p:spPr>
          <a:xfrm>
            <a:off x="402789" y="664148"/>
            <a:ext cx="1922519" cy="769441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準備物</a:t>
            </a:r>
            <a:endParaRPr kumimoji="1" lang="ja-JP" altLang="en-US" sz="3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サブタイトル 2"/>
          <p:cNvSpPr txBox="1">
            <a:spLocks/>
          </p:cNvSpPr>
          <p:nvPr/>
        </p:nvSpPr>
        <p:spPr>
          <a:xfrm>
            <a:off x="1831277" y="1433589"/>
            <a:ext cx="7200000" cy="3025947"/>
          </a:xfrm>
          <a:prstGeom prst="rect">
            <a:avLst/>
          </a:prstGeom>
          <a:ln w="5715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altLang="ja-JP" sz="3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z="3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ja-JP" altLang="en-US" sz="3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02789" y="2017620"/>
            <a:ext cx="779095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457200">
              <a:defRPr/>
            </a:pPr>
            <a:r>
              <a:rPr lang="ja-JP" altLang="en-US" sz="4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ja-JP" altLang="en-US" sz="4400" u="sng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ホワイトボード</a:t>
            </a:r>
            <a:endParaRPr lang="en-US" altLang="ja-JP" sz="4400" u="sng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 defTabSz="457200">
              <a:defRPr/>
            </a:pPr>
            <a:endParaRPr lang="en-US" altLang="ja-JP" sz="4400" u="sng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 defTabSz="457200">
              <a:defRPr/>
            </a:pPr>
            <a:r>
              <a:rPr lang="ja-JP" altLang="en-US" sz="4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・ホワイトボードマーカー</a:t>
            </a:r>
            <a:endParaRPr lang="en-US" altLang="ja-JP" sz="44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27344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テキスト ボックス 16"/>
          <p:cNvSpPr txBox="1"/>
          <p:nvPr/>
        </p:nvSpPr>
        <p:spPr>
          <a:xfrm>
            <a:off x="301278" y="579267"/>
            <a:ext cx="3606941" cy="769441"/>
          </a:xfrm>
          <a:prstGeom prst="rect">
            <a:avLst/>
          </a:prstGeom>
          <a:solidFill>
            <a:srgbClr val="FF66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4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授業者の心得</a:t>
            </a:r>
            <a:endParaRPr lang="en-US" altLang="ja-JP" sz="3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627849" y="2803636"/>
            <a:ext cx="8516151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457200">
              <a:defRPr/>
            </a:pPr>
            <a:r>
              <a:rPr lang="ja-JP" altLang="en-US" sz="4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 単元（授業）で育成を目指す</a:t>
            </a:r>
            <a:endParaRPr lang="en-US" altLang="ja-JP" sz="40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 defTabSz="457200">
              <a:defRPr/>
            </a:pPr>
            <a:r>
              <a:rPr lang="ja-JP" altLang="en-US" sz="4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 資質・能力</a:t>
            </a:r>
            <a:endParaRPr lang="en-US" altLang="ja-JP" sz="40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 defTabSz="457200">
              <a:defRPr/>
            </a:pPr>
            <a:endParaRPr lang="en-US" altLang="ja-JP" sz="40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 defTabSz="457200">
              <a:defRPr/>
            </a:pPr>
            <a:r>
              <a:rPr lang="ja-JP" altLang="en-US" sz="4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 授業後に協議して欲しい内容</a:t>
            </a:r>
            <a:endParaRPr lang="en-US" altLang="ja-JP" sz="40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 defTabSz="457200">
              <a:defRPr/>
            </a:pPr>
            <a:r>
              <a:rPr lang="ja-JP" altLang="en-US" sz="4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（本時の提案内容）</a:t>
            </a:r>
            <a:endParaRPr lang="en-US" altLang="ja-JP" sz="40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4705" y="-28117"/>
            <a:ext cx="1984208" cy="1984208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A0C09FA-DDFF-4812-91A4-DA82CACB1DD4}"/>
              </a:ext>
            </a:extLst>
          </p:cNvPr>
          <p:cNvSpPr txBox="1"/>
          <p:nvPr/>
        </p:nvSpPr>
        <p:spPr>
          <a:xfrm>
            <a:off x="498204" y="1873087"/>
            <a:ext cx="68169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事前準備（指導</a:t>
            </a:r>
            <a:r>
              <a:rPr kumimoji="1"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案作成</a:t>
            </a:r>
            <a:r>
              <a:rPr kumimoji="1" lang="ja-JP" altLang="en-US" sz="4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時）</a:t>
            </a:r>
            <a:endParaRPr kumimoji="1" lang="ja-JP" altLang="en-US" sz="4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76588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テキスト ボックス 16"/>
          <p:cNvSpPr txBox="1"/>
          <p:nvPr/>
        </p:nvSpPr>
        <p:spPr>
          <a:xfrm>
            <a:off x="301277" y="495524"/>
            <a:ext cx="3534453" cy="769441"/>
          </a:xfrm>
          <a:prstGeom prst="rect">
            <a:avLst/>
          </a:prstGeom>
          <a:solidFill>
            <a:srgbClr val="FF6600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参観者の心得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313924" y="3083682"/>
            <a:ext cx="851615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457200">
              <a:defRPr/>
            </a:pPr>
            <a:r>
              <a:rPr lang="ja-JP" altLang="en-US" sz="4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・生徒の様子が分かる位置から参観</a:t>
            </a:r>
            <a:endParaRPr lang="en-US" altLang="ja-JP" sz="40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 defTabSz="457200">
              <a:defRPr/>
            </a:pPr>
            <a:endParaRPr lang="en-US" altLang="ja-JP" sz="40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 defTabSz="457200">
              <a:defRPr/>
            </a:pPr>
            <a:r>
              <a:rPr lang="ja-JP" altLang="en-US" sz="4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・生徒の学びを</a:t>
            </a:r>
            <a:r>
              <a:rPr lang="ja-JP" altLang="en-US" sz="4000" u="sng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観察しメモ</a:t>
            </a:r>
            <a:r>
              <a:rPr lang="ja-JP" altLang="en-US" sz="4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をとる</a:t>
            </a:r>
            <a:endParaRPr lang="en-US" altLang="ja-JP" sz="40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 defTabSz="457200">
              <a:defRPr/>
            </a:pPr>
            <a:r>
              <a:rPr lang="ja-JP" altLang="en-US" sz="4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　　　↓</a:t>
            </a:r>
            <a:endParaRPr lang="en-US" altLang="ja-JP" sz="40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 defTabSz="457200">
              <a:defRPr/>
            </a:pPr>
            <a:r>
              <a:rPr lang="ja-JP" altLang="en-US" sz="4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協議して欲しい内容</a:t>
            </a:r>
            <a:endParaRPr lang="en-US" altLang="ja-JP" sz="40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6421" y="511166"/>
            <a:ext cx="1900990" cy="1900990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3E2956C-8463-4B4A-9E94-EEC8DD1D55D3}"/>
              </a:ext>
            </a:extLst>
          </p:cNvPr>
          <p:cNvSpPr txBox="1"/>
          <p:nvPr/>
        </p:nvSpPr>
        <p:spPr>
          <a:xfrm>
            <a:off x="498204" y="1873087"/>
            <a:ext cx="39669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参観時</a:t>
            </a:r>
          </a:p>
        </p:txBody>
      </p:sp>
    </p:spTree>
    <p:extLst>
      <p:ext uri="{BB962C8B-B14F-4D97-AF65-F5344CB8AC3E}">
        <p14:creationId xmlns:p14="http://schemas.microsoft.com/office/powerpoint/2010/main" val="26500592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テキスト ボックス 16"/>
          <p:cNvSpPr txBox="1"/>
          <p:nvPr/>
        </p:nvSpPr>
        <p:spPr>
          <a:xfrm>
            <a:off x="402788" y="507607"/>
            <a:ext cx="6623653" cy="769441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4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「２グループ協議」の</a:t>
            </a:r>
            <a:r>
              <a:rPr lang="ja-JP" altLang="en-US" sz="4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視点</a:t>
            </a:r>
            <a:endParaRPr kumimoji="1" lang="ja-JP" altLang="en-US" sz="4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サブタイトル 2"/>
          <p:cNvSpPr txBox="1">
            <a:spLocks/>
          </p:cNvSpPr>
          <p:nvPr/>
        </p:nvSpPr>
        <p:spPr>
          <a:xfrm>
            <a:off x="1831277" y="1433589"/>
            <a:ext cx="7200000" cy="3025947"/>
          </a:xfrm>
          <a:prstGeom prst="rect">
            <a:avLst/>
          </a:prstGeom>
          <a:ln w="5715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altLang="ja-JP" sz="3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z="3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ja-JP" altLang="en-US" sz="3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02789" y="2036311"/>
            <a:ext cx="4591049" cy="27853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457200">
              <a:lnSpc>
                <a:spcPct val="150000"/>
              </a:lnSpc>
              <a:defRPr/>
            </a:pPr>
            <a:r>
              <a:rPr lang="ja-JP" altLang="en-US" sz="4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 良かった点</a:t>
            </a:r>
            <a:endParaRPr lang="en-US" altLang="ja-JP" sz="40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 defTabSz="457200">
              <a:lnSpc>
                <a:spcPct val="150000"/>
              </a:lnSpc>
              <a:defRPr/>
            </a:pPr>
            <a:r>
              <a:rPr lang="ja-JP" altLang="en-US" sz="4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 改善点</a:t>
            </a:r>
            <a:endParaRPr lang="en-US" altLang="ja-JP" sz="40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 defTabSz="457200">
              <a:lnSpc>
                <a:spcPct val="150000"/>
              </a:lnSpc>
              <a:defRPr/>
            </a:pPr>
            <a:r>
              <a:rPr lang="ja-JP" altLang="en-US" sz="4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 質問</a:t>
            </a:r>
            <a:endParaRPr lang="en-US" altLang="ja-JP" sz="40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66175" y="1756610"/>
            <a:ext cx="3018844" cy="4566273"/>
          </a:xfrm>
          <a:prstGeom prst="rect">
            <a:avLst/>
          </a:prstGeom>
          <a:ln w="63500" cmpd="thickThin">
            <a:solidFill>
              <a:schemeClr val="tx1">
                <a:lumMod val="65000"/>
                <a:lumOff val="35000"/>
              </a:schemeClr>
            </a:solidFill>
          </a:ln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4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8313" y="4469066"/>
            <a:ext cx="2223772" cy="2223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24165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テキスト ボックス 16"/>
          <p:cNvSpPr txBox="1"/>
          <p:nvPr/>
        </p:nvSpPr>
        <p:spPr>
          <a:xfrm>
            <a:off x="612722" y="1104482"/>
            <a:ext cx="81806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ファシリテータ－の</a:t>
            </a:r>
            <a:r>
              <a:rPr kumimoji="1" lang="ja-JP" altLang="en-US" sz="4000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心得</a:t>
            </a:r>
            <a:r>
              <a:rPr kumimoji="1" lang="en-US" altLang="ja-JP" sz="4000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kumimoji="1" lang="ja-JP" altLang="en-US" sz="4000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参観者も）</a:t>
            </a:r>
            <a:endParaRPr kumimoji="1" lang="ja-JP" altLang="en-US" sz="40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839891" y="2011285"/>
            <a:ext cx="795347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457200">
              <a:defRPr/>
            </a:pPr>
            <a:r>
              <a:rPr lang="ja-JP" altLang="en-US" sz="3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　授業提案者が、提案して良かったと</a:t>
            </a:r>
            <a:endParaRPr lang="en-US" altLang="ja-JP" sz="3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 defTabSz="457200">
              <a:defRPr/>
            </a:pPr>
            <a:r>
              <a:rPr lang="ja-JP" altLang="en-US" sz="3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思えるように！</a:t>
            </a:r>
            <a:endParaRPr lang="en-US" altLang="ja-JP" sz="3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 defTabSz="457200">
              <a:defRPr/>
            </a:pPr>
            <a:endParaRPr lang="en-US" altLang="ja-JP" sz="3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 defTabSz="457200">
              <a:defRPr/>
            </a:pPr>
            <a:r>
              <a:rPr lang="ja-JP" altLang="en-US" sz="3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　協議では、グループのメンバーが</a:t>
            </a:r>
            <a:endParaRPr lang="en-US" altLang="ja-JP" sz="3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 defTabSz="457200">
              <a:defRPr/>
            </a:pPr>
            <a:r>
              <a:rPr lang="ja-JP" altLang="en-US" sz="3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同じように発表できるように！</a:t>
            </a:r>
            <a:endParaRPr lang="en-US" altLang="ja-JP" sz="3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 defTabSz="457200">
              <a:defRPr/>
            </a:pPr>
            <a:endParaRPr lang="en-US" altLang="ja-JP" sz="3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 defTabSz="457200">
              <a:defRPr/>
            </a:pPr>
            <a:r>
              <a:rPr lang="ja-JP" altLang="en-US" sz="3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　全体共有では、それぞれのグル－プの　　　</a:t>
            </a:r>
            <a:endParaRPr lang="en-US" altLang="ja-JP" sz="3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 defTabSz="457200">
              <a:defRPr/>
            </a:pPr>
            <a:r>
              <a:rPr lang="ja-JP" altLang="en-US" sz="3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意見を共通点や相違点を意識しまとめ</a:t>
            </a:r>
            <a:endParaRPr lang="en-US" altLang="ja-JP" sz="3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 defTabSz="457200">
              <a:defRPr/>
            </a:pPr>
            <a:r>
              <a:rPr lang="ja-JP" altLang="en-US" sz="3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r>
              <a:rPr lang="ja-JP" altLang="en-US" sz="3200" dirty="0" err="1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て</a:t>
            </a:r>
            <a:r>
              <a:rPr lang="ja-JP" altLang="en-US" sz="3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いく</a:t>
            </a:r>
            <a:endParaRPr lang="en-US" altLang="ja-JP" sz="3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9861" y="191792"/>
            <a:ext cx="5276223" cy="769441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4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「３全体共有・質疑」</a:t>
            </a:r>
            <a:endParaRPr kumimoji="1" lang="ja-JP" altLang="en-US" sz="4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522455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134</Words>
  <Application>Microsoft Office PowerPoint</Application>
  <PresentationFormat>画面に合わせる (4:3)</PresentationFormat>
  <Paragraphs>53</Paragraphs>
  <Slides>7</Slides>
  <Notes>7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4" baseType="lpstr">
      <vt:lpstr>Meiryo UI</vt:lpstr>
      <vt:lpstr>ＭＳ Ｐゴシック</vt:lpstr>
      <vt:lpstr>メイリオ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revision>1</cp:revision>
  <dcterms:created xsi:type="dcterms:W3CDTF">2018-02-06T08:08:52Z</dcterms:created>
  <dcterms:modified xsi:type="dcterms:W3CDTF">2018-02-06T08:08:56Z</dcterms:modified>
</cp:coreProperties>
</file>