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1"/>
  </p:sldMasterIdLst>
  <p:handoutMasterIdLst>
    <p:handoutMasterId r:id="rId10"/>
  </p:handoutMasterIdLst>
  <p:sldIdLst>
    <p:sldId id="257" r:id="rId2"/>
    <p:sldId id="258" r:id="rId3"/>
    <p:sldId id="273" r:id="rId4"/>
    <p:sldId id="275" r:id="rId5"/>
    <p:sldId id="274" r:id="rId6"/>
    <p:sldId id="276" r:id="rId7"/>
    <p:sldId id="278" r:id="rId8"/>
    <p:sldId id="266"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FF"/>
    <a:srgbClr val="FFFFCC"/>
    <a:srgbClr val="FF505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72" d="100"/>
          <a:sy n="72" d="100"/>
        </p:scale>
        <p:origin x="1284" y="5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8135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246801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216659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156781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416765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96547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65049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18082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344087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168924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321205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2BD5F9-698F-4395-BE2C-32BB218C0C14}" type="datetimeFigureOut">
              <a:rPr kumimoji="1" lang="ja-JP" altLang="en-US" smtClean="0"/>
              <a:t>2017/10/25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349302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2BD5F9-698F-4395-BE2C-32BB218C0C14}" type="datetimeFigureOut">
              <a:rPr kumimoji="1" lang="ja-JP" altLang="en-US" smtClean="0"/>
              <a:t>2017/10/25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E81537-C86E-4721-8FAA-B449FBC5F648}" type="slidenum">
              <a:rPr kumimoji="1" lang="ja-JP" altLang="en-US" smtClean="0"/>
              <a:t>‹#›</a:t>
            </a:fld>
            <a:endParaRPr kumimoji="1" lang="ja-JP" altLang="en-US"/>
          </a:p>
        </p:txBody>
      </p:sp>
    </p:spTree>
    <p:extLst>
      <p:ext uri="{BB962C8B-B14F-4D97-AF65-F5344CB8AC3E}">
        <p14:creationId xmlns:p14="http://schemas.microsoft.com/office/powerpoint/2010/main" val="8446473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331373" y="2773047"/>
            <a:ext cx="8997756" cy="2554545"/>
          </a:xfrm>
          <a:prstGeom prst="rect">
            <a:avLst/>
          </a:prstGeom>
          <a:noFill/>
          <a:ln w="3175">
            <a:noFill/>
          </a:ln>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①授業の事実から、教師が学べることを</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共有する</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教科等横断的</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な視点から授業改善に向けた</a:t>
            </a:r>
            <a:endPar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取組を互いに</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提言し合う</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fld id="{4499D7D6-7FD9-4C71-9915-AB6A89A9A4B9}" type="slidenum">
              <a:rPr lang="en-US" altLang="ja-JP" sz="1313">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fld>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331373" y="83030"/>
            <a:ext cx="184731" cy="415498"/>
          </a:xfrm>
          <a:prstGeom prst="rect">
            <a:avLst/>
          </a:prstGeom>
          <a:noFill/>
        </p:spPr>
        <p:txBody>
          <a:bodyPr wrap="none" rtlCol="0">
            <a:spAutoFit/>
          </a:bodyPr>
          <a:lstStyle/>
          <a:p>
            <a:endParaRPr lang="ja-JP" altLang="en-US" sz="2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955695" y="1302547"/>
            <a:ext cx="4709944" cy="584775"/>
          </a:xfrm>
          <a:prstGeom prst="rect">
            <a:avLst/>
          </a:prstGeom>
          <a:solidFill>
            <a:srgbClr val="FF99FF"/>
          </a:solidFill>
        </p:spPr>
        <p:txBody>
          <a:bodyPr wrap="none" rtlCol="0">
            <a:spAutoFit/>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研究授業　協議会を通して</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a:off x="3919684" y="2010059"/>
            <a:ext cx="390983" cy="609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91032" y="749591"/>
            <a:ext cx="8411344" cy="551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81042" y="72595"/>
            <a:ext cx="1784350" cy="1302537"/>
            <a:chOff x="6491792" y="317500"/>
            <a:chExt cx="1784350" cy="1302537"/>
          </a:xfrm>
        </p:grpSpPr>
        <p:sp>
          <p:nvSpPr>
            <p:cNvPr id="9" name="楕円 7"/>
            <p:cNvSpPr/>
            <p:nvPr/>
          </p:nvSpPr>
          <p:spPr>
            <a:xfrm>
              <a:off x="6680200" y="317500"/>
              <a:ext cx="1407346" cy="13025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491792" y="694760"/>
              <a:ext cx="1784350" cy="461665"/>
            </a:xfrm>
            <a:prstGeom prst="rect">
              <a:avLst/>
            </a:prstGeom>
            <a:noFill/>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目的</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69266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007384" y="1261590"/>
            <a:ext cx="8278272" cy="5816977"/>
          </a:xfrm>
          <a:prstGeom prst="rect">
            <a:avLst/>
          </a:prstGeom>
          <a:noFill/>
        </p:spPr>
        <p:txBody>
          <a:bodyPr wrap="square" rtlCol="0">
            <a:sp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１　協議会の流れ、時間、形態の確認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分</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２　グループ協議　　　　　　　　　　　   </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分</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 拡大学習指導案に付箋を貼り授業の事実を可視化</a:t>
            </a:r>
            <a:endParaRPr lang="en-US" altLang="ja-JP"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② ①を基に、授業の事実から学べることを協議</a:t>
            </a:r>
            <a:endParaRPr lang="en-US" altLang="ja-JP"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③ ②を整理し、「提言」をまとめる</a:t>
            </a:r>
            <a:endParaRPr lang="en-US" altLang="ja-JP"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３　全体協議　　　　　　　　　　          　</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分</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 各グループからの発表・共有</a:t>
            </a:r>
            <a:endParaRPr lang="en-US" altLang="ja-JP"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② ①についての協議</a:t>
            </a:r>
            <a:endParaRPr kumimoji="1" lang="en-US" altLang="ja-JP"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４　まとめ　　　　　　　　　　　　　　　 </a:t>
            </a: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 授業者からのコメント</a:t>
            </a:r>
            <a:endParaRPr lang="en-US" altLang="ja-JP"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② </a:t>
            </a: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指導・助言・講評</a:t>
            </a:r>
            <a:endParaRPr lang="en-US" altLang="ja-JP"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５　省察　　　　　</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13"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28600" y="483800"/>
            <a:ext cx="8847216" cy="6314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86204" y="1"/>
            <a:ext cx="1893980" cy="1358152"/>
            <a:chOff x="6477001" y="404851"/>
            <a:chExt cx="1784350" cy="1411941"/>
          </a:xfrm>
        </p:grpSpPr>
        <p:sp>
          <p:nvSpPr>
            <p:cNvPr id="6" name="楕円 7"/>
            <p:cNvSpPr/>
            <p:nvPr/>
          </p:nvSpPr>
          <p:spPr>
            <a:xfrm>
              <a:off x="6680200" y="404851"/>
              <a:ext cx="1377953" cy="141194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477001" y="607971"/>
              <a:ext cx="1784350" cy="830997"/>
            </a:xfrm>
            <a:prstGeom prst="rect">
              <a:avLst/>
            </a:prstGeom>
            <a:noFill/>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研修の</a:t>
              </a:r>
              <a:endParaRPr lang="en-US" altLang="ja-JP" sz="2400" b="1" dirty="0" smtClean="0">
                <a:solidFill>
                  <a:schemeClr val="bg1"/>
                </a:solidFill>
                <a:latin typeface="Meiryo UI" panose="020B0604030504040204" pitchFamily="50" charset="-128"/>
                <a:ea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rPr>
                <a:t>流れ</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52673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4939" y="602524"/>
            <a:ext cx="7366119" cy="461665"/>
          </a:xfrm>
          <a:prstGeom prst="rect">
            <a:avLst/>
          </a:prstGeom>
          <a:noFill/>
        </p:spPr>
        <p:txBody>
          <a:bodyPr wrap="none" rtlCol="0">
            <a:spAutoFit/>
          </a:bodyPr>
          <a:lstStyle/>
          <a:p>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拡大学習指導</a:t>
            </a:r>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案に付箋を</a:t>
            </a: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貼り授業</a:t>
            </a:r>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の事実を</a:t>
            </a:r>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可視化</a:t>
            </a:r>
            <a:endParaRPr kumimoji="1" lang="ja-JP" altLang="en-US" sz="2400" dirty="0"/>
          </a:p>
        </p:txBody>
      </p:sp>
      <p:grpSp>
        <p:nvGrpSpPr>
          <p:cNvPr id="13" name="グループ化 12"/>
          <p:cNvGrpSpPr/>
          <p:nvPr/>
        </p:nvGrpSpPr>
        <p:grpSpPr>
          <a:xfrm>
            <a:off x="1464939" y="1146071"/>
            <a:ext cx="2247900" cy="1358900"/>
            <a:chOff x="6299200" y="3803650"/>
            <a:chExt cx="2247900" cy="1358900"/>
          </a:xfrm>
          <a:solidFill>
            <a:schemeClr val="accent1">
              <a:lumMod val="40000"/>
              <a:lumOff val="60000"/>
            </a:schemeClr>
          </a:solidFill>
        </p:grpSpPr>
        <p:sp>
          <p:nvSpPr>
            <p:cNvPr id="14" name="四角形: メモ 21"/>
            <p:cNvSpPr/>
            <p:nvPr/>
          </p:nvSpPr>
          <p:spPr>
            <a:xfrm>
              <a:off x="6299200" y="3803650"/>
              <a:ext cx="2247900" cy="1358900"/>
            </a:xfrm>
            <a:prstGeom prst="foldedCorner">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395139" y="3885759"/>
              <a:ext cx="1954639" cy="1231106"/>
            </a:xfrm>
            <a:prstGeom prst="rect">
              <a:avLst/>
            </a:prstGeom>
            <a:grpFill/>
            <a:ln>
              <a:no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○時○分</a:t>
              </a:r>
              <a:endParaRPr lang="en-US" altLang="ja-JP" sz="12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学びが深まっていた所</a:t>
              </a:r>
              <a:endParaRPr lang="en-US" altLang="ja-JP" sz="2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endParaRPr>
            </a:p>
          </p:txBody>
        </p:sp>
      </p:grpSp>
      <p:grpSp>
        <p:nvGrpSpPr>
          <p:cNvPr id="25" name="グループ化 24"/>
          <p:cNvGrpSpPr/>
          <p:nvPr/>
        </p:nvGrpSpPr>
        <p:grpSpPr>
          <a:xfrm>
            <a:off x="1473447" y="2619997"/>
            <a:ext cx="2247900" cy="1358900"/>
            <a:chOff x="533400" y="3810000"/>
            <a:chExt cx="2247900" cy="1358900"/>
          </a:xfrm>
          <a:solidFill>
            <a:srgbClr val="FFFF00"/>
          </a:solidFill>
        </p:grpSpPr>
        <p:sp>
          <p:nvSpPr>
            <p:cNvPr id="26" name="四角形: メモ 1"/>
            <p:cNvSpPr/>
            <p:nvPr/>
          </p:nvSpPr>
          <p:spPr>
            <a:xfrm>
              <a:off x="533400" y="3810000"/>
              <a:ext cx="2247900" cy="1358900"/>
            </a:xfrm>
            <a:prstGeom prst="foldedCorner">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12820" y="3896308"/>
              <a:ext cx="1954639" cy="1231106"/>
            </a:xfrm>
            <a:prstGeom prst="rect">
              <a:avLst/>
            </a:prstGeom>
            <a:grpFill/>
            <a:ln>
              <a:solidFill>
                <a:srgbClr val="FFFF00"/>
              </a:solid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○時○分</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2400" dirty="0" smtClean="0">
                  <a:latin typeface="Meiryo UI" panose="020B0604030504040204" pitchFamily="50" charset="-128"/>
                  <a:ea typeface="Meiryo UI" panose="020B0604030504040204" pitchFamily="50" charset="-128"/>
                </a:rPr>
                <a:t>学びが停滞していた所</a:t>
              </a:r>
              <a:endParaRPr kumimoji="1" lang="en-US" altLang="ja-JP" sz="2400"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endParaRPr>
            </a:p>
          </p:txBody>
        </p:sp>
      </p:grpSp>
      <p:pic>
        <p:nvPicPr>
          <p:cNvPr id="6" name="図 5"/>
          <p:cNvPicPr>
            <a:picLocks noChangeAspect="1"/>
          </p:cNvPicPr>
          <p:nvPr/>
        </p:nvPicPr>
        <p:blipFill>
          <a:blip r:embed="rId2"/>
          <a:stretch>
            <a:fillRect/>
          </a:stretch>
        </p:blipFill>
        <p:spPr>
          <a:xfrm>
            <a:off x="4469370" y="1085933"/>
            <a:ext cx="4350266" cy="5556653"/>
          </a:xfrm>
          <a:prstGeom prst="rect">
            <a:avLst/>
          </a:prstGeom>
          <a:ln>
            <a:solidFill>
              <a:schemeClr val="tx1"/>
            </a:solidFill>
          </a:ln>
        </p:spPr>
      </p:pic>
      <p:grpSp>
        <p:nvGrpSpPr>
          <p:cNvPr id="8" name="グループ化 7"/>
          <p:cNvGrpSpPr/>
          <p:nvPr/>
        </p:nvGrpSpPr>
        <p:grpSpPr>
          <a:xfrm>
            <a:off x="4916511" y="4406556"/>
            <a:ext cx="2041205" cy="680341"/>
            <a:chOff x="4527223" y="4408210"/>
            <a:chExt cx="2041205" cy="680341"/>
          </a:xfrm>
        </p:grpSpPr>
        <p:sp>
          <p:nvSpPr>
            <p:cNvPr id="47" name="四角形: メモ 1"/>
            <p:cNvSpPr/>
            <p:nvPr/>
          </p:nvSpPr>
          <p:spPr>
            <a:xfrm>
              <a:off x="4723796" y="4444147"/>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9" name="四角形: メモ 1"/>
            <p:cNvSpPr/>
            <p:nvPr/>
          </p:nvSpPr>
          <p:spPr>
            <a:xfrm>
              <a:off x="4977268" y="4606268"/>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0" name="四角形: メモ 1"/>
            <p:cNvSpPr/>
            <p:nvPr/>
          </p:nvSpPr>
          <p:spPr>
            <a:xfrm>
              <a:off x="4527223" y="4730869"/>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1" name="四角形: メモ 1"/>
            <p:cNvSpPr/>
            <p:nvPr/>
          </p:nvSpPr>
          <p:spPr>
            <a:xfrm>
              <a:off x="5618583" y="440821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2" name="四角形: メモ 1"/>
            <p:cNvSpPr/>
            <p:nvPr/>
          </p:nvSpPr>
          <p:spPr>
            <a:xfrm>
              <a:off x="5751516" y="4608976"/>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3" name="四角形: メモ 1"/>
            <p:cNvSpPr/>
            <p:nvPr/>
          </p:nvSpPr>
          <p:spPr>
            <a:xfrm>
              <a:off x="5453346" y="4823998"/>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4" name="四角形: メモ 1"/>
            <p:cNvSpPr/>
            <p:nvPr/>
          </p:nvSpPr>
          <p:spPr>
            <a:xfrm>
              <a:off x="6087087" y="4833939"/>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4" name="グループ化 3"/>
          <p:cNvGrpSpPr/>
          <p:nvPr/>
        </p:nvGrpSpPr>
        <p:grpSpPr>
          <a:xfrm>
            <a:off x="4729383" y="2933307"/>
            <a:ext cx="2915391" cy="972783"/>
            <a:chOff x="4593016" y="2895053"/>
            <a:chExt cx="2915391" cy="972783"/>
          </a:xfrm>
        </p:grpSpPr>
        <p:sp>
          <p:nvSpPr>
            <p:cNvPr id="29" name="四角形: メモ 21"/>
            <p:cNvSpPr/>
            <p:nvPr/>
          </p:nvSpPr>
          <p:spPr>
            <a:xfrm>
              <a:off x="5011325" y="289505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メモ 21"/>
            <p:cNvSpPr/>
            <p:nvPr/>
          </p:nvSpPr>
          <p:spPr>
            <a:xfrm>
              <a:off x="5443652" y="304089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メモ 21"/>
            <p:cNvSpPr/>
            <p:nvPr/>
          </p:nvSpPr>
          <p:spPr>
            <a:xfrm>
              <a:off x="4593016" y="307670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メモ 21"/>
            <p:cNvSpPr/>
            <p:nvPr/>
          </p:nvSpPr>
          <p:spPr>
            <a:xfrm>
              <a:off x="5022140" y="313345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メモ 21"/>
            <p:cNvSpPr/>
            <p:nvPr/>
          </p:nvSpPr>
          <p:spPr>
            <a:xfrm>
              <a:off x="6479123" y="3358295"/>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メモ 21"/>
            <p:cNvSpPr/>
            <p:nvPr/>
          </p:nvSpPr>
          <p:spPr>
            <a:xfrm>
              <a:off x="6140974" y="3510695"/>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メモ 21"/>
            <p:cNvSpPr/>
            <p:nvPr/>
          </p:nvSpPr>
          <p:spPr>
            <a:xfrm>
              <a:off x="6773295" y="350880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メモ 21"/>
            <p:cNvSpPr/>
            <p:nvPr/>
          </p:nvSpPr>
          <p:spPr>
            <a:xfrm>
              <a:off x="6391763" y="363490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メモ 21"/>
            <p:cNvSpPr/>
            <p:nvPr/>
          </p:nvSpPr>
          <p:spPr>
            <a:xfrm>
              <a:off x="6157349" y="3162310"/>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メモ 21"/>
            <p:cNvSpPr/>
            <p:nvPr/>
          </p:nvSpPr>
          <p:spPr>
            <a:xfrm>
              <a:off x="6945666" y="3225668"/>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メモ 1"/>
            <p:cNvSpPr/>
            <p:nvPr/>
          </p:nvSpPr>
          <p:spPr>
            <a:xfrm>
              <a:off x="5521483" y="331254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5" name="グループ化 4"/>
          <p:cNvGrpSpPr/>
          <p:nvPr/>
        </p:nvGrpSpPr>
        <p:grpSpPr>
          <a:xfrm>
            <a:off x="5055842" y="5516095"/>
            <a:ext cx="2761062" cy="885723"/>
            <a:chOff x="5055842" y="5516095"/>
            <a:chExt cx="2761062" cy="885723"/>
          </a:xfrm>
        </p:grpSpPr>
        <p:sp>
          <p:nvSpPr>
            <p:cNvPr id="38" name="四角形: メモ 21"/>
            <p:cNvSpPr/>
            <p:nvPr/>
          </p:nvSpPr>
          <p:spPr>
            <a:xfrm>
              <a:off x="7254163" y="601946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メモ 21"/>
            <p:cNvSpPr/>
            <p:nvPr/>
          </p:nvSpPr>
          <p:spPr>
            <a:xfrm>
              <a:off x="5574066" y="6168891"/>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メモ 21"/>
            <p:cNvSpPr/>
            <p:nvPr/>
          </p:nvSpPr>
          <p:spPr>
            <a:xfrm>
              <a:off x="6633665" y="606962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メモ 21"/>
            <p:cNvSpPr/>
            <p:nvPr/>
          </p:nvSpPr>
          <p:spPr>
            <a:xfrm>
              <a:off x="5055842" y="6039907"/>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メモ 21"/>
            <p:cNvSpPr/>
            <p:nvPr/>
          </p:nvSpPr>
          <p:spPr>
            <a:xfrm>
              <a:off x="5765016" y="5888007"/>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メモ 21"/>
            <p:cNvSpPr/>
            <p:nvPr/>
          </p:nvSpPr>
          <p:spPr>
            <a:xfrm>
              <a:off x="5301887" y="5826100"/>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メモ 1"/>
            <p:cNvSpPr/>
            <p:nvPr/>
          </p:nvSpPr>
          <p:spPr>
            <a:xfrm>
              <a:off x="6422344" y="585124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7" name="四角形: メモ 1"/>
            <p:cNvSpPr/>
            <p:nvPr/>
          </p:nvSpPr>
          <p:spPr>
            <a:xfrm>
              <a:off x="6391763" y="5516095"/>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8" name="四角形: メモ 1"/>
            <p:cNvSpPr/>
            <p:nvPr/>
          </p:nvSpPr>
          <p:spPr>
            <a:xfrm>
              <a:off x="6957716" y="5768593"/>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9" name="四角形: メモ 1"/>
            <p:cNvSpPr/>
            <p:nvPr/>
          </p:nvSpPr>
          <p:spPr>
            <a:xfrm>
              <a:off x="6157349" y="612093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60" name="四角形: メモ 1"/>
            <p:cNvSpPr/>
            <p:nvPr/>
          </p:nvSpPr>
          <p:spPr>
            <a:xfrm>
              <a:off x="5826961" y="563035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sp>
        <p:nvSpPr>
          <p:cNvPr id="7" name="テキスト ボックス 6"/>
          <p:cNvSpPr txBox="1"/>
          <p:nvPr/>
        </p:nvSpPr>
        <p:spPr>
          <a:xfrm>
            <a:off x="212098" y="4451853"/>
            <a:ext cx="4257272" cy="2246769"/>
          </a:xfrm>
          <a:prstGeom prst="rect">
            <a:avLst/>
          </a:prstGeom>
          <a:noFill/>
          <a:ln w="28575">
            <a:solidFill>
              <a:schemeClr val="tx1"/>
            </a:solid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●児童・生徒を主語にして、</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学びの</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具体的な姿を記述する</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→児童・生徒を主体として授業を観</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察していくため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●時刻を記入する</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→どの場面での学びの姿か</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を明確</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にするため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下矢印 60"/>
          <p:cNvSpPr/>
          <p:nvPr/>
        </p:nvSpPr>
        <p:spPr>
          <a:xfrm>
            <a:off x="2457927" y="4034527"/>
            <a:ext cx="335571" cy="395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13"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105322" y="483800"/>
            <a:ext cx="8970494" cy="631408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7"/>
          <p:cNvSpPr/>
          <p:nvPr/>
        </p:nvSpPr>
        <p:spPr>
          <a:xfrm>
            <a:off x="0" y="0"/>
            <a:ext cx="1497859" cy="150607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グループ協議</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809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54261" y="601049"/>
            <a:ext cx="7468711" cy="461665"/>
          </a:xfrm>
          <a:prstGeom prst="rect">
            <a:avLst/>
          </a:prstGeom>
          <a:noFill/>
        </p:spPr>
        <p:txBody>
          <a:bodyPr wrap="none" rtlCol="0">
            <a:spAutoFit/>
          </a:bodyPr>
          <a:lstStyle/>
          <a:p>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 内容と観点を焦点化し、何が学べるかを協議する </a:t>
            </a:r>
            <a:endParaRPr kumimoji="1" lang="ja-JP" altLang="en-US" sz="2400" dirty="0"/>
          </a:p>
        </p:txBody>
      </p:sp>
      <p:pic>
        <p:nvPicPr>
          <p:cNvPr id="6" name="図 5"/>
          <p:cNvPicPr>
            <a:picLocks noChangeAspect="1"/>
          </p:cNvPicPr>
          <p:nvPr/>
        </p:nvPicPr>
        <p:blipFill>
          <a:blip r:embed="rId2"/>
          <a:stretch>
            <a:fillRect/>
          </a:stretch>
        </p:blipFill>
        <p:spPr>
          <a:xfrm>
            <a:off x="4170391" y="1029640"/>
            <a:ext cx="4503906" cy="5752900"/>
          </a:xfrm>
          <a:prstGeom prst="rect">
            <a:avLst/>
          </a:prstGeom>
          <a:ln>
            <a:solidFill>
              <a:schemeClr val="tx1"/>
            </a:solidFill>
          </a:ln>
        </p:spPr>
      </p:pic>
      <p:sp>
        <p:nvSpPr>
          <p:cNvPr id="47" name="四角形: メモ 1"/>
          <p:cNvSpPr/>
          <p:nvPr/>
        </p:nvSpPr>
        <p:spPr>
          <a:xfrm>
            <a:off x="4760790" y="4426113"/>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9" name="四角形: メモ 1"/>
          <p:cNvSpPr/>
          <p:nvPr/>
        </p:nvSpPr>
        <p:spPr>
          <a:xfrm>
            <a:off x="5014262" y="458823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0" name="四角形: メモ 1"/>
          <p:cNvSpPr/>
          <p:nvPr/>
        </p:nvSpPr>
        <p:spPr>
          <a:xfrm>
            <a:off x="4564217" y="4712835"/>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1" name="四角形: メモ 1"/>
          <p:cNvSpPr/>
          <p:nvPr/>
        </p:nvSpPr>
        <p:spPr>
          <a:xfrm>
            <a:off x="5655577" y="4390176"/>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2" name="四角形: メモ 1"/>
          <p:cNvSpPr/>
          <p:nvPr/>
        </p:nvSpPr>
        <p:spPr>
          <a:xfrm>
            <a:off x="5788510" y="4590942"/>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3" name="四角形: メモ 1"/>
          <p:cNvSpPr/>
          <p:nvPr/>
        </p:nvSpPr>
        <p:spPr>
          <a:xfrm>
            <a:off x="5490340" y="480596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4" name="四角形: メモ 1"/>
          <p:cNvSpPr/>
          <p:nvPr/>
        </p:nvSpPr>
        <p:spPr>
          <a:xfrm>
            <a:off x="6124081" y="4815905"/>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52231" y="2430842"/>
            <a:ext cx="3786062" cy="3046988"/>
          </a:xfrm>
          <a:prstGeom prst="rect">
            <a:avLst/>
          </a:prstGeom>
          <a:solidFill>
            <a:schemeClr val="bg2"/>
          </a:solidFill>
          <a:ln w="6350">
            <a:solidFill>
              <a:schemeClr val="tx1"/>
            </a:solidFill>
          </a:ln>
        </p:spPr>
        <p:txBody>
          <a:bodyPr wrap="square" rtlCol="0">
            <a:spAutoFit/>
          </a:bodyPr>
          <a:lstStyle/>
          <a:p>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協議の内容</a:t>
            </a:r>
            <a:endPar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・付箋が集中している所</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水</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色と黄色が混在</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している所</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10"/>
          <p:cNvSpPr/>
          <p:nvPr/>
        </p:nvSpPr>
        <p:spPr>
          <a:xfrm rot="21339900">
            <a:off x="3261956" y="3291601"/>
            <a:ext cx="1431311" cy="197555"/>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solidFill>
                <a:srgbClr val="FF0000"/>
              </a:solidFill>
            </a:endParaRPr>
          </a:p>
        </p:txBody>
      </p:sp>
      <p:sp>
        <p:nvSpPr>
          <p:cNvPr id="48" name="右矢印 47"/>
          <p:cNvSpPr/>
          <p:nvPr/>
        </p:nvSpPr>
        <p:spPr>
          <a:xfrm rot="1456463">
            <a:off x="3138157" y="3840127"/>
            <a:ext cx="1829100" cy="175898"/>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solidFill>
                <a:srgbClr val="FF0000"/>
              </a:solidFill>
            </a:endParaRPr>
          </a:p>
        </p:txBody>
      </p:sp>
      <p:sp>
        <p:nvSpPr>
          <p:cNvPr id="61" name="右矢印 60"/>
          <p:cNvSpPr/>
          <p:nvPr/>
        </p:nvSpPr>
        <p:spPr>
          <a:xfrm rot="1456463">
            <a:off x="2717042" y="4786291"/>
            <a:ext cx="3218039" cy="172309"/>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solidFill>
                <a:srgbClr val="FF0000"/>
              </a:solidFill>
            </a:endParaRPr>
          </a:p>
        </p:txBody>
      </p:sp>
      <p:sp>
        <p:nvSpPr>
          <p:cNvPr id="46" name="角丸四角形 45"/>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13"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4" name="グループ化 73"/>
          <p:cNvGrpSpPr/>
          <p:nvPr/>
        </p:nvGrpSpPr>
        <p:grpSpPr>
          <a:xfrm>
            <a:off x="4729383" y="2933307"/>
            <a:ext cx="2915391" cy="972783"/>
            <a:chOff x="4593016" y="2895053"/>
            <a:chExt cx="2915391" cy="972783"/>
          </a:xfrm>
        </p:grpSpPr>
        <p:sp>
          <p:nvSpPr>
            <p:cNvPr id="75" name="四角形: メモ 21"/>
            <p:cNvSpPr/>
            <p:nvPr/>
          </p:nvSpPr>
          <p:spPr>
            <a:xfrm>
              <a:off x="5011325" y="289505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四角形: メモ 21"/>
            <p:cNvSpPr/>
            <p:nvPr/>
          </p:nvSpPr>
          <p:spPr>
            <a:xfrm>
              <a:off x="5443652" y="304089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メモ 21"/>
            <p:cNvSpPr/>
            <p:nvPr/>
          </p:nvSpPr>
          <p:spPr>
            <a:xfrm>
              <a:off x="4593016" y="307670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メモ 21"/>
            <p:cNvSpPr/>
            <p:nvPr/>
          </p:nvSpPr>
          <p:spPr>
            <a:xfrm>
              <a:off x="5022140" y="313345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四角形: メモ 21"/>
            <p:cNvSpPr/>
            <p:nvPr/>
          </p:nvSpPr>
          <p:spPr>
            <a:xfrm>
              <a:off x="6479123" y="3358295"/>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メモ 21"/>
            <p:cNvSpPr/>
            <p:nvPr/>
          </p:nvSpPr>
          <p:spPr>
            <a:xfrm>
              <a:off x="6140974" y="3510695"/>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四角形: メモ 21"/>
            <p:cNvSpPr/>
            <p:nvPr/>
          </p:nvSpPr>
          <p:spPr>
            <a:xfrm>
              <a:off x="6773295" y="350880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メモ 21"/>
            <p:cNvSpPr/>
            <p:nvPr/>
          </p:nvSpPr>
          <p:spPr>
            <a:xfrm>
              <a:off x="6391763" y="363490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メモ 21"/>
            <p:cNvSpPr/>
            <p:nvPr/>
          </p:nvSpPr>
          <p:spPr>
            <a:xfrm>
              <a:off x="6157349" y="3162310"/>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メモ 21"/>
            <p:cNvSpPr/>
            <p:nvPr/>
          </p:nvSpPr>
          <p:spPr>
            <a:xfrm>
              <a:off x="6945666" y="3225668"/>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メモ 1"/>
            <p:cNvSpPr/>
            <p:nvPr/>
          </p:nvSpPr>
          <p:spPr>
            <a:xfrm>
              <a:off x="5521483" y="331254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86" name="グループ化 85"/>
          <p:cNvGrpSpPr/>
          <p:nvPr/>
        </p:nvGrpSpPr>
        <p:grpSpPr>
          <a:xfrm>
            <a:off x="4804887" y="5477830"/>
            <a:ext cx="2761062" cy="885723"/>
            <a:chOff x="5055842" y="5516095"/>
            <a:chExt cx="2761062" cy="885723"/>
          </a:xfrm>
        </p:grpSpPr>
        <p:sp>
          <p:nvSpPr>
            <p:cNvPr id="87" name="四角形: メモ 21"/>
            <p:cNvSpPr/>
            <p:nvPr/>
          </p:nvSpPr>
          <p:spPr>
            <a:xfrm>
              <a:off x="7254163" y="601946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メモ 21"/>
            <p:cNvSpPr/>
            <p:nvPr/>
          </p:nvSpPr>
          <p:spPr>
            <a:xfrm>
              <a:off x="5574066" y="6168891"/>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メモ 21"/>
            <p:cNvSpPr/>
            <p:nvPr/>
          </p:nvSpPr>
          <p:spPr>
            <a:xfrm>
              <a:off x="6633665" y="606962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四角形: メモ 21"/>
            <p:cNvSpPr/>
            <p:nvPr/>
          </p:nvSpPr>
          <p:spPr>
            <a:xfrm>
              <a:off x="5055842" y="6039907"/>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メモ 21"/>
            <p:cNvSpPr/>
            <p:nvPr/>
          </p:nvSpPr>
          <p:spPr>
            <a:xfrm>
              <a:off x="5765016" y="5888007"/>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四角形: メモ 21"/>
            <p:cNvSpPr/>
            <p:nvPr/>
          </p:nvSpPr>
          <p:spPr>
            <a:xfrm>
              <a:off x="5301887" y="5826100"/>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四角形: メモ 1"/>
            <p:cNvSpPr/>
            <p:nvPr/>
          </p:nvSpPr>
          <p:spPr>
            <a:xfrm>
              <a:off x="6422344" y="585124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94" name="四角形: メモ 1"/>
            <p:cNvSpPr/>
            <p:nvPr/>
          </p:nvSpPr>
          <p:spPr>
            <a:xfrm>
              <a:off x="6391763" y="5516095"/>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95" name="四角形: メモ 1"/>
            <p:cNvSpPr/>
            <p:nvPr/>
          </p:nvSpPr>
          <p:spPr>
            <a:xfrm>
              <a:off x="6957716" y="5768593"/>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96" name="四角形: メモ 1"/>
            <p:cNvSpPr/>
            <p:nvPr/>
          </p:nvSpPr>
          <p:spPr>
            <a:xfrm>
              <a:off x="6157349" y="612093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97" name="四角形: メモ 1"/>
            <p:cNvSpPr/>
            <p:nvPr/>
          </p:nvSpPr>
          <p:spPr>
            <a:xfrm>
              <a:off x="5826961" y="563035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sp>
        <p:nvSpPr>
          <p:cNvPr id="42" name="正方形/長方形 41"/>
          <p:cNvSpPr/>
          <p:nvPr/>
        </p:nvSpPr>
        <p:spPr>
          <a:xfrm>
            <a:off x="105322" y="497541"/>
            <a:ext cx="8810078" cy="630034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7"/>
          <p:cNvSpPr/>
          <p:nvPr/>
        </p:nvSpPr>
        <p:spPr>
          <a:xfrm>
            <a:off x="19941" y="9874"/>
            <a:ext cx="1497859" cy="150607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グループ協議</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575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38757" y="559688"/>
            <a:ext cx="7468711" cy="461665"/>
          </a:xfrm>
          <a:prstGeom prst="rect">
            <a:avLst/>
          </a:prstGeom>
          <a:noFill/>
        </p:spPr>
        <p:txBody>
          <a:bodyPr wrap="none" rtlCol="0">
            <a:spAutoFit/>
          </a:bodyPr>
          <a:lstStyle/>
          <a:p>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 内容と観点を焦点化し、何が学べるかを協議する </a:t>
            </a:r>
            <a:endParaRPr kumimoji="1" lang="ja-JP" altLang="en-US" sz="2400" dirty="0"/>
          </a:p>
        </p:txBody>
      </p:sp>
      <p:pic>
        <p:nvPicPr>
          <p:cNvPr id="6" name="図 5"/>
          <p:cNvPicPr>
            <a:picLocks noChangeAspect="1"/>
          </p:cNvPicPr>
          <p:nvPr/>
        </p:nvPicPr>
        <p:blipFill>
          <a:blip r:embed="rId2"/>
          <a:stretch>
            <a:fillRect/>
          </a:stretch>
        </p:blipFill>
        <p:spPr>
          <a:xfrm>
            <a:off x="4547950" y="992148"/>
            <a:ext cx="4380252" cy="5594955"/>
          </a:xfrm>
          <a:prstGeom prst="rect">
            <a:avLst/>
          </a:prstGeom>
          <a:ln>
            <a:solidFill>
              <a:schemeClr val="tx1"/>
            </a:solidFill>
          </a:ln>
        </p:spPr>
      </p:pic>
      <p:sp>
        <p:nvSpPr>
          <p:cNvPr id="12" name="テキスト ボックス 11"/>
          <p:cNvSpPr txBox="1"/>
          <p:nvPr/>
        </p:nvSpPr>
        <p:spPr>
          <a:xfrm>
            <a:off x="248380" y="1596619"/>
            <a:ext cx="4145432" cy="4524315"/>
          </a:xfrm>
          <a:prstGeom prst="rect">
            <a:avLst/>
          </a:prstGeom>
          <a:solidFill>
            <a:srgbClr val="FFFFCC"/>
          </a:solidFill>
          <a:ln w="12700">
            <a:solidFill>
              <a:schemeClr val="tx1"/>
            </a:solidFill>
          </a:ln>
        </p:spPr>
        <p:txBody>
          <a:bodyPr wrap="square" rtlCol="0">
            <a:spAutoFit/>
          </a:bodyPr>
          <a:lstStyle/>
          <a:p>
            <a:r>
              <a:rPr kumimoji="1"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協議の観点（例）</a:t>
            </a:r>
            <a:endParaRPr kumimoji="1"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・学びを深めた要因</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学びを停滞させた要因は何か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・教師の手立ての有効だった</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内容とその要因</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教師の手立ての不足していた</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内容とその要因は何か</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考えられる代案を検討する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13"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8" name="グループ化 47"/>
          <p:cNvGrpSpPr/>
          <p:nvPr/>
        </p:nvGrpSpPr>
        <p:grpSpPr>
          <a:xfrm>
            <a:off x="4729383" y="2933307"/>
            <a:ext cx="2915391" cy="972783"/>
            <a:chOff x="4593016" y="2895053"/>
            <a:chExt cx="2915391" cy="972783"/>
          </a:xfrm>
        </p:grpSpPr>
        <p:sp>
          <p:nvSpPr>
            <p:cNvPr id="61" name="四角形: メモ 21"/>
            <p:cNvSpPr/>
            <p:nvPr/>
          </p:nvSpPr>
          <p:spPr>
            <a:xfrm>
              <a:off x="5011325" y="289505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メモ 21"/>
            <p:cNvSpPr/>
            <p:nvPr/>
          </p:nvSpPr>
          <p:spPr>
            <a:xfrm>
              <a:off x="5443652" y="304089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メモ 21"/>
            <p:cNvSpPr/>
            <p:nvPr/>
          </p:nvSpPr>
          <p:spPr>
            <a:xfrm>
              <a:off x="4593016" y="307670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メモ 21"/>
            <p:cNvSpPr/>
            <p:nvPr/>
          </p:nvSpPr>
          <p:spPr>
            <a:xfrm>
              <a:off x="5022140" y="313345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メモ 21"/>
            <p:cNvSpPr/>
            <p:nvPr/>
          </p:nvSpPr>
          <p:spPr>
            <a:xfrm>
              <a:off x="6479123" y="3358295"/>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メモ 21"/>
            <p:cNvSpPr/>
            <p:nvPr/>
          </p:nvSpPr>
          <p:spPr>
            <a:xfrm>
              <a:off x="6140974" y="3510695"/>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メモ 21"/>
            <p:cNvSpPr/>
            <p:nvPr/>
          </p:nvSpPr>
          <p:spPr>
            <a:xfrm>
              <a:off x="6773295" y="350880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メモ 21"/>
            <p:cNvSpPr/>
            <p:nvPr/>
          </p:nvSpPr>
          <p:spPr>
            <a:xfrm>
              <a:off x="6391763" y="363490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メモ 21"/>
            <p:cNvSpPr/>
            <p:nvPr/>
          </p:nvSpPr>
          <p:spPr>
            <a:xfrm>
              <a:off x="6157349" y="3162310"/>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メモ 21"/>
            <p:cNvSpPr/>
            <p:nvPr/>
          </p:nvSpPr>
          <p:spPr>
            <a:xfrm>
              <a:off x="6945666" y="3225668"/>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メモ 1"/>
            <p:cNvSpPr/>
            <p:nvPr/>
          </p:nvSpPr>
          <p:spPr>
            <a:xfrm>
              <a:off x="5521483" y="331254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72" name="グループ化 71"/>
          <p:cNvGrpSpPr/>
          <p:nvPr/>
        </p:nvGrpSpPr>
        <p:grpSpPr>
          <a:xfrm>
            <a:off x="5273113" y="4422600"/>
            <a:ext cx="2041205" cy="680341"/>
            <a:chOff x="4527223" y="4408210"/>
            <a:chExt cx="2041205" cy="680341"/>
          </a:xfrm>
        </p:grpSpPr>
        <p:sp>
          <p:nvSpPr>
            <p:cNvPr id="73" name="四角形: メモ 1"/>
            <p:cNvSpPr/>
            <p:nvPr/>
          </p:nvSpPr>
          <p:spPr>
            <a:xfrm>
              <a:off x="4723796" y="4444147"/>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4" name="四角形: メモ 1"/>
            <p:cNvSpPr/>
            <p:nvPr/>
          </p:nvSpPr>
          <p:spPr>
            <a:xfrm>
              <a:off x="4977268" y="4606268"/>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5" name="四角形: メモ 1"/>
            <p:cNvSpPr/>
            <p:nvPr/>
          </p:nvSpPr>
          <p:spPr>
            <a:xfrm>
              <a:off x="4527223" y="4730869"/>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6" name="四角形: メモ 1"/>
            <p:cNvSpPr/>
            <p:nvPr/>
          </p:nvSpPr>
          <p:spPr>
            <a:xfrm>
              <a:off x="5618583" y="440821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7" name="四角形: メモ 1"/>
            <p:cNvSpPr/>
            <p:nvPr/>
          </p:nvSpPr>
          <p:spPr>
            <a:xfrm>
              <a:off x="5751516" y="4608976"/>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8" name="四角形: メモ 1"/>
            <p:cNvSpPr/>
            <p:nvPr/>
          </p:nvSpPr>
          <p:spPr>
            <a:xfrm>
              <a:off x="5453346" y="4823998"/>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9" name="四角形: メモ 1"/>
            <p:cNvSpPr/>
            <p:nvPr/>
          </p:nvSpPr>
          <p:spPr>
            <a:xfrm>
              <a:off x="6087087" y="4833939"/>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80" name="グループ化 79"/>
          <p:cNvGrpSpPr/>
          <p:nvPr/>
        </p:nvGrpSpPr>
        <p:grpSpPr>
          <a:xfrm>
            <a:off x="5055842" y="5516095"/>
            <a:ext cx="2761062" cy="885723"/>
            <a:chOff x="5055842" y="5516095"/>
            <a:chExt cx="2761062" cy="885723"/>
          </a:xfrm>
        </p:grpSpPr>
        <p:sp>
          <p:nvSpPr>
            <p:cNvPr id="81" name="四角形: メモ 21"/>
            <p:cNvSpPr/>
            <p:nvPr/>
          </p:nvSpPr>
          <p:spPr>
            <a:xfrm>
              <a:off x="7254163" y="6019463"/>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メモ 21"/>
            <p:cNvSpPr/>
            <p:nvPr/>
          </p:nvSpPr>
          <p:spPr>
            <a:xfrm>
              <a:off x="5574066" y="6168891"/>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メモ 21"/>
            <p:cNvSpPr/>
            <p:nvPr/>
          </p:nvSpPr>
          <p:spPr>
            <a:xfrm>
              <a:off x="6633665" y="6069629"/>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メモ 21"/>
            <p:cNvSpPr/>
            <p:nvPr/>
          </p:nvSpPr>
          <p:spPr>
            <a:xfrm>
              <a:off x="5055842" y="6039907"/>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メモ 21"/>
            <p:cNvSpPr/>
            <p:nvPr/>
          </p:nvSpPr>
          <p:spPr>
            <a:xfrm>
              <a:off x="5765016" y="5888007"/>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四角形: メモ 21"/>
            <p:cNvSpPr/>
            <p:nvPr/>
          </p:nvSpPr>
          <p:spPr>
            <a:xfrm>
              <a:off x="5301887" y="5826100"/>
              <a:ext cx="562741" cy="232927"/>
            </a:xfrm>
            <a:prstGeom prst="foldedCorne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メモ 1"/>
            <p:cNvSpPr/>
            <p:nvPr/>
          </p:nvSpPr>
          <p:spPr>
            <a:xfrm>
              <a:off x="6422344" y="5851240"/>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88" name="四角形: メモ 1"/>
            <p:cNvSpPr/>
            <p:nvPr/>
          </p:nvSpPr>
          <p:spPr>
            <a:xfrm>
              <a:off x="6391763" y="5516095"/>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89" name="四角形: メモ 1"/>
            <p:cNvSpPr/>
            <p:nvPr/>
          </p:nvSpPr>
          <p:spPr>
            <a:xfrm>
              <a:off x="6957716" y="5768593"/>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90" name="四角形: メモ 1"/>
            <p:cNvSpPr/>
            <p:nvPr/>
          </p:nvSpPr>
          <p:spPr>
            <a:xfrm>
              <a:off x="6157349" y="612093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91" name="四角形: メモ 1"/>
            <p:cNvSpPr/>
            <p:nvPr/>
          </p:nvSpPr>
          <p:spPr>
            <a:xfrm>
              <a:off x="5826961" y="5630354"/>
              <a:ext cx="481341" cy="254612"/>
            </a:xfrm>
            <a:prstGeom prst="foldedCorner">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sp>
        <p:nvSpPr>
          <p:cNvPr id="39" name="楕円 7"/>
          <p:cNvSpPr/>
          <p:nvPr/>
        </p:nvSpPr>
        <p:spPr>
          <a:xfrm>
            <a:off x="40898" y="0"/>
            <a:ext cx="1497859" cy="150607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グループ協議</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105322" y="497541"/>
            <a:ext cx="8810078" cy="630034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242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26819" y="631900"/>
            <a:ext cx="7160935" cy="461665"/>
          </a:xfrm>
          <a:prstGeom prst="rect">
            <a:avLst/>
          </a:prstGeom>
          <a:noFill/>
        </p:spPr>
        <p:txBody>
          <a:bodyPr wrap="none" rtlCol="0">
            <a:spAutoFit/>
          </a:bodyPr>
          <a:lstStyle/>
          <a:p>
            <a:r>
              <a:rPr lang="ja-JP" altLang="en-US" sz="24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③ 協議されたことを整理し、「提言」をまとめる </a:t>
            </a:r>
            <a:endParaRPr kumimoji="1" lang="ja-JP" altLang="en-US" sz="2400" dirty="0"/>
          </a:p>
        </p:txBody>
      </p:sp>
      <p:sp>
        <p:nvSpPr>
          <p:cNvPr id="3" name="角丸四角形 2"/>
          <p:cNvSpPr/>
          <p:nvPr/>
        </p:nvSpPr>
        <p:spPr>
          <a:xfrm>
            <a:off x="1157866" y="1191075"/>
            <a:ext cx="4909114" cy="342068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547729" y="1264694"/>
            <a:ext cx="1107996"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「提言」</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229892" y="1679379"/>
            <a:ext cx="4765062" cy="2677656"/>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・全教科に共通する汎用的な内容や</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言葉</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で整理する。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・授業改善（単元構成・本時展開も</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含む）に向けて</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必要だと思われる</a:t>
            </a:r>
            <a:endPar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視点</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や考えていくべき事柄、取組</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何かを明確にしてまとめる。</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6957" y="4611759"/>
            <a:ext cx="8957043" cy="1908215"/>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例えば</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8" name="角丸四角形吹き出し 7"/>
          <p:cNvSpPr/>
          <p:nvPr/>
        </p:nvSpPr>
        <p:spPr>
          <a:xfrm>
            <a:off x="6320964" y="1333657"/>
            <a:ext cx="2678232" cy="1609933"/>
          </a:xfrm>
          <a:prstGeom prst="wedgeRoundRectCallout">
            <a:avLst>
              <a:gd name="adj1" fmla="val -66353"/>
              <a:gd name="adj2" fmla="val 7567"/>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教科や学年に特化した課題については、「提言」ではなく、教科会、学年会での検討事項とする。</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13"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86957" y="5019443"/>
            <a:ext cx="4108136" cy="1564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（国語科の授業の事実）</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文章に書かれた内容と、添付のグラフから読み取ったことを結びつけて考えることに慣れておらず、十分な説明をすることができていなかった。</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046826" y="5019442"/>
            <a:ext cx="3840927" cy="1564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（提言）</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複数の資料を関連付けて考察していくような学習を多く取り入れることで、「比較し関連づける」という思考力が育まれるのではないか。</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10"/>
          <p:cNvSpPr/>
          <p:nvPr/>
        </p:nvSpPr>
        <p:spPr>
          <a:xfrm>
            <a:off x="4363277" y="5565866"/>
            <a:ext cx="683549" cy="4131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5322" y="497541"/>
            <a:ext cx="8970494" cy="622598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7"/>
          <p:cNvSpPr/>
          <p:nvPr/>
        </p:nvSpPr>
        <p:spPr>
          <a:xfrm>
            <a:off x="40898" y="0"/>
            <a:ext cx="1497859" cy="150607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グループ協議</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316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94148" y="1290808"/>
            <a:ext cx="7033761" cy="4401205"/>
          </a:xfrm>
          <a:prstGeom prst="rect">
            <a:avLst/>
          </a:prstGeom>
          <a:noFill/>
        </p:spPr>
        <p:txBody>
          <a:bodyPr wrap="square" rtlCol="0">
            <a:spAutoFit/>
          </a:bodyPr>
          <a:lstStyle/>
          <a:p>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○授業者からのコメント</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　　　　　○○　○○○　教諭</a:t>
            </a:r>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○指導・助言・講評　等</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　　　　　○○　○○○指導主事</a:t>
            </a:r>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13"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430306" y="779929"/>
            <a:ext cx="8256494" cy="4912084"/>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7"/>
          <p:cNvSpPr/>
          <p:nvPr/>
        </p:nvSpPr>
        <p:spPr>
          <a:xfrm>
            <a:off x="13298" y="124358"/>
            <a:ext cx="1497859" cy="1506071"/>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rPr>
              <a:t>まとめ</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975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753790" y="3962811"/>
            <a:ext cx="1994437" cy="523220"/>
          </a:xfrm>
          <a:prstGeom prst="rect">
            <a:avLst/>
          </a:prstGeom>
          <a:solidFill>
            <a:srgbClr val="92D050"/>
          </a:solidFill>
          <a:ln>
            <a:solidFill>
              <a:srgbClr val="92D050"/>
            </a:solidFill>
          </a:ln>
        </p:spPr>
        <p:txBody>
          <a:bodyPr wrap="square" rtlCol="0">
            <a:spAutoFit/>
          </a:bodyPr>
          <a:lstStyle/>
          <a:p>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省察の視点</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3112187" y="570145"/>
            <a:ext cx="1951175" cy="523220"/>
          </a:xfrm>
          <a:prstGeom prst="rect">
            <a:avLst/>
          </a:prstGeom>
          <a:noFill/>
          <a:ln>
            <a:noFill/>
          </a:ln>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研修の目的</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395497" y="1153117"/>
            <a:ext cx="6329649" cy="2240312"/>
            <a:chOff x="1158042" y="2157490"/>
            <a:chExt cx="6229019" cy="3548013"/>
          </a:xfrm>
          <a:solidFill>
            <a:srgbClr val="FF99FF"/>
          </a:solidFill>
        </p:grpSpPr>
        <p:sp>
          <p:nvSpPr>
            <p:cNvPr id="19" name="角丸四角形 18"/>
            <p:cNvSpPr/>
            <p:nvPr/>
          </p:nvSpPr>
          <p:spPr>
            <a:xfrm>
              <a:off x="1158042" y="2157490"/>
              <a:ext cx="6229019" cy="354801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1410408" y="2722488"/>
              <a:ext cx="5760503" cy="2583379"/>
            </a:xfrm>
            <a:prstGeom prst="rect">
              <a:avLst/>
            </a:prstGeom>
            <a:grp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①授業の事実から、教師が学べることを</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共有する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教科等横断的</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な視点から授業改善に向けた取組</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を互いに提言</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し合う</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4" name="角丸四角形 33"/>
          <p:cNvSpPr/>
          <p:nvPr/>
        </p:nvSpPr>
        <p:spPr>
          <a:xfrm>
            <a:off x="8183499" y="124358"/>
            <a:ext cx="892317" cy="2773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13"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endParaRPr lang="en-US" altLang="ja-JP" sz="131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下矢印 23"/>
          <p:cNvSpPr/>
          <p:nvPr/>
        </p:nvSpPr>
        <p:spPr>
          <a:xfrm>
            <a:off x="2382902" y="3514372"/>
            <a:ext cx="368107" cy="436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2637" y="4663333"/>
            <a:ext cx="8263801" cy="1384995"/>
          </a:xfrm>
          <a:prstGeom prst="rect">
            <a:avLst/>
          </a:prstGeom>
          <a:noFill/>
          <a:ln w="38100">
            <a:solidFill>
              <a:srgbClr val="C00000"/>
            </a:solidFill>
            <a:prstDash val="sysDash"/>
          </a:ln>
        </p:spPr>
        <p:txBody>
          <a:bodyPr wrap="none" rtlCol="0">
            <a:spAutoFit/>
          </a:bodyPr>
          <a:lstStyle/>
          <a:p>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自分自身が明日から取り組むべき授業の改善点は何か</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7"/>
          <p:cNvSpPr/>
          <p:nvPr/>
        </p:nvSpPr>
        <p:spPr>
          <a:xfrm>
            <a:off x="0" y="26206"/>
            <a:ext cx="1497859" cy="150607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rPr>
              <a:t>省察</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42046" y="497541"/>
            <a:ext cx="8673353" cy="602428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80832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301</Words>
  <Application>Microsoft Office PowerPoint</Application>
  <PresentationFormat>画面に合わせる (4:3)</PresentationFormat>
  <Paragraphs>103</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Meiryo UI</vt:lpstr>
      <vt:lpstr>ＭＳ Ｐゴシック</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2017-03-17T00:25:01Z</dcterms:created>
  <dcterms:modified xsi:type="dcterms:W3CDTF">2017-10-25T04:21:28Z</dcterms:modified>
</cp:coreProperties>
</file>