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handoutMasterIdLst>
    <p:handoutMasterId r:id="rId12"/>
  </p:handoutMasterIdLst>
  <p:sldIdLst>
    <p:sldId id="256" r:id="rId2"/>
    <p:sldId id="265" r:id="rId3"/>
    <p:sldId id="266" r:id="rId4"/>
    <p:sldId id="270" r:id="rId5"/>
    <p:sldId id="271" r:id="rId6"/>
    <p:sldId id="272" r:id="rId7"/>
    <p:sldId id="273" r:id="rId8"/>
    <p:sldId id="264" r:id="rId9"/>
    <p:sldId id="262" r:id="rId1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99FF"/>
    <a:srgbClr val="FF0066"/>
    <a:srgbClr val="33CC33"/>
    <a:srgbClr val="0070C0"/>
    <a:srgbClr val="09A226"/>
    <a:srgbClr val="783232"/>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80127" autoAdjust="0"/>
  </p:normalViewPr>
  <p:slideViewPr>
    <p:cSldViewPr snapToGrid="0">
      <p:cViewPr varScale="1">
        <p:scale>
          <a:sx n="101" d="100"/>
          <a:sy n="101" d="100"/>
        </p:scale>
        <p:origin x="18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E8A3907-C8FD-42E4-A3A7-C1100F83A2B7}" type="datetimeFigureOut">
              <a:rPr kumimoji="1" lang="ja-JP" altLang="en-US" smtClean="0"/>
              <a:t>2018/12/5</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CA2851D-02ED-4BF0-A677-D04A5C6A554B}" type="slidenum">
              <a:rPr kumimoji="1" lang="ja-JP" altLang="en-US" smtClean="0"/>
              <a:t>‹#›</a:t>
            </a:fld>
            <a:endParaRPr kumimoji="1" lang="ja-JP" altLang="en-US"/>
          </a:p>
        </p:txBody>
      </p:sp>
    </p:spTree>
    <p:extLst>
      <p:ext uri="{BB962C8B-B14F-4D97-AF65-F5344CB8AC3E}">
        <p14:creationId xmlns:p14="http://schemas.microsoft.com/office/powerpoint/2010/main" val="7393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60313CB-054E-4136-9BCA-9D4E6C3FD6BB}" type="datetimeFigureOut">
              <a:rPr kumimoji="1" lang="ja-JP" altLang="en-US" smtClean="0"/>
              <a:t>2018/12/5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1307BA5-9126-405F-8C5A-FF70199BBDAB}" type="slidenum">
              <a:rPr kumimoji="1" lang="ja-JP" altLang="en-US" smtClean="0"/>
              <a:t>‹#›</a:t>
            </a:fld>
            <a:endParaRPr kumimoji="1" lang="ja-JP" altLang="en-US"/>
          </a:p>
        </p:txBody>
      </p:sp>
    </p:spTree>
    <p:extLst>
      <p:ext uri="{BB962C8B-B14F-4D97-AF65-F5344CB8AC3E}">
        <p14:creationId xmlns:p14="http://schemas.microsoft.com/office/powerpoint/2010/main" val="28907743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2</a:t>
            </a:fld>
            <a:endParaRPr kumimoji="1" lang="ja-JP" altLang="en-US"/>
          </a:p>
        </p:txBody>
      </p:sp>
    </p:spTree>
    <p:extLst>
      <p:ext uri="{BB962C8B-B14F-4D97-AF65-F5344CB8AC3E}">
        <p14:creationId xmlns:p14="http://schemas.microsoft.com/office/powerpoint/2010/main" val="478933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3</a:t>
            </a:fld>
            <a:endParaRPr kumimoji="1" lang="ja-JP" altLang="en-US"/>
          </a:p>
        </p:txBody>
      </p:sp>
    </p:spTree>
    <p:extLst>
      <p:ext uri="{BB962C8B-B14F-4D97-AF65-F5344CB8AC3E}">
        <p14:creationId xmlns:p14="http://schemas.microsoft.com/office/powerpoint/2010/main" val="258166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4</a:t>
            </a:fld>
            <a:endParaRPr kumimoji="1" lang="ja-JP" altLang="en-US"/>
          </a:p>
        </p:txBody>
      </p:sp>
    </p:spTree>
    <p:extLst>
      <p:ext uri="{BB962C8B-B14F-4D97-AF65-F5344CB8AC3E}">
        <p14:creationId xmlns:p14="http://schemas.microsoft.com/office/powerpoint/2010/main" val="2124648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5</a:t>
            </a:fld>
            <a:endParaRPr kumimoji="1" lang="ja-JP" altLang="en-US"/>
          </a:p>
        </p:txBody>
      </p:sp>
    </p:spTree>
    <p:extLst>
      <p:ext uri="{BB962C8B-B14F-4D97-AF65-F5344CB8AC3E}">
        <p14:creationId xmlns:p14="http://schemas.microsoft.com/office/powerpoint/2010/main" val="2839420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6</a:t>
            </a:fld>
            <a:endParaRPr kumimoji="1" lang="ja-JP" altLang="en-US"/>
          </a:p>
        </p:txBody>
      </p:sp>
    </p:spTree>
    <p:extLst>
      <p:ext uri="{BB962C8B-B14F-4D97-AF65-F5344CB8AC3E}">
        <p14:creationId xmlns:p14="http://schemas.microsoft.com/office/powerpoint/2010/main" val="3513760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fld id="{FFDDF7CF-B786-45F9-B823-BB40C999072A}" type="datetime3">
              <a:rPr kumimoji="1" lang="ja-JP" altLang="en-US" smtClean="0"/>
              <a:t>平成30年12月5日</a:t>
            </a:fld>
            <a:endParaRPr kumimoji="1" lang="ja-JP" altLang="en-US"/>
          </a:p>
        </p:txBody>
      </p:sp>
      <p:sp>
        <p:nvSpPr>
          <p:cNvPr id="5" name="スライド番号プレースホルダー 4"/>
          <p:cNvSpPr>
            <a:spLocks noGrp="1"/>
          </p:cNvSpPr>
          <p:nvPr>
            <p:ph type="sldNum" sz="quarter" idx="11"/>
          </p:nvPr>
        </p:nvSpPr>
        <p:spPr/>
        <p:txBody>
          <a:bodyPr/>
          <a:lstStyle/>
          <a:p>
            <a:fld id="{2DEAF714-7949-4E48-AA72-65886F2FDFBE}" type="slidenum">
              <a:rPr kumimoji="1" lang="ja-JP" altLang="en-US" smtClean="0"/>
              <a:t>7</a:t>
            </a:fld>
            <a:endParaRPr kumimoji="1" lang="ja-JP" altLang="en-US"/>
          </a:p>
        </p:txBody>
      </p:sp>
    </p:spTree>
    <p:extLst>
      <p:ext uri="{BB962C8B-B14F-4D97-AF65-F5344CB8AC3E}">
        <p14:creationId xmlns:p14="http://schemas.microsoft.com/office/powerpoint/2010/main" val="178794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307BA5-9126-405F-8C5A-FF70199BBDAB}" type="slidenum">
              <a:rPr kumimoji="1" lang="ja-JP" altLang="en-US" smtClean="0"/>
              <a:t>8</a:t>
            </a:fld>
            <a:endParaRPr kumimoji="1" lang="ja-JP" altLang="en-US"/>
          </a:p>
        </p:txBody>
      </p:sp>
    </p:spTree>
    <p:extLst>
      <p:ext uri="{BB962C8B-B14F-4D97-AF65-F5344CB8AC3E}">
        <p14:creationId xmlns:p14="http://schemas.microsoft.com/office/powerpoint/2010/main" val="351208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240105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125959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27822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160084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167597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2307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381444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157965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204477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351238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8211F6-1935-4289-9235-47A33BC1A3E8}" type="datetimeFigureOut">
              <a:rPr kumimoji="1" lang="ja-JP" altLang="en-US" smtClean="0"/>
              <a:t>2018/12/5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260392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211F6-1935-4289-9235-47A33BC1A3E8}" type="datetimeFigureOut">
              <a:rPr kumimoji="1" lang="ja-JP" altLang="en-US" smtClean="0"/>
              <a:t>2018/12/5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01F11-0D6E-48CC-86D0-275E5C093560}" type="slidenum">
              <a:rPr kumimoji="1" lang="ja-JP" altLang="en-US" smtClean="0"/>
              <a:t>‹#›</a:t>
            </a:fld>
            <a:endParaRPr kumimoji="1" lang="ja-JP" altLang="en-US"/>
          </a:p>
        </p:txBody>
      </p:sp>
    </p:spTree>
    <p:extLst>
      <p:ext uri="{BB962C8B-B14F-4D97-AF65-F5344CB8AC3E}">
        <p14:creationId xmlns:p14="http://schemas.microsoft.com/office/powerpoint/2010/main" val="3931665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hk.or.jp/sougou/dosurukosuru/?das_id=D0005180269_0000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hk.or.jp/sougou/dosurukosuru/?das_id=D0005180269_000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4">
            <a:extLst>
              <a:ext uri="{FF2B5EF4-FFF2-40B4-BE49-F238E27FC236}">
                <a16:creationId xmlns:a16="http://schemas.microsoft.com/office/drawing/2014/main" id="{746CDC2A-ED67-47BF-BA59-E6470162A251}"/>
              </a:ext>
            </a:extLst>
          </p:cNvPr>
          <p:cNvSpPr txBox="1">
            <a:spLocks/>
          </p:cNvSpPr>
          <p:nvPr/>
        </p:nvSpPr>
        <p:spPr>
          <a:xfrm>
            <a:off x="352008" y="1829718"/>
            <a:ext cx="8448937" cy="4708981"/>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4000" b="1" dirty="0" smtClean="0">
                <a:latin typeface="メイリオ" panose="020B0604030504040204" pitchFamily="50" charset="-128"/>
                <a:ea typeface="メイリオ" panose="020B0604030504040204" pitchFamily="50" charset="-128"/>
              </a:rPr>
              <a:t>子供の学ぶ姿とそれを支える教師の手立てを関連付けて分析することを通して、主体的・対話的で深い学びの視点からの授業改善に向けて明日からできることを考察する</a:t>
            </a:r>
            <a:endParaRPr lang="en-US" altLang="ja-JP" sz="4000" b="1"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64477" y="279355"/>
            <a:ext cx="902811" cy="523220"/>
          </a:xfrm>
          <a:prstGeom prst="rect">
            <a:avLst/>
          </a:prstGeom>
          <a:noFill/>
        </p:spPr>
        <p:txBody>
          <a:bodyPr wrap="none" rtlCol="0">
            <a:sp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56477" y="324965"/>
            <a:ext cx="108000" cy="4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28286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25532035"/>
              </p:ext>
            </p:extLst>
          </p:nvPr>
        </p:nvGraphicFramePr>
        <p:xfrm>
          <a:off x="284205" y="1294697"/>
          <a:ext cx="8319917" cy="4744153"/>
        </p:xfrm>
        <a:graphic>
          <a:graphicData uri="http://schemas.openxmlformats.org/drawingml/2006/table">
            <a:tbl>
              <a:tblPr firstRow="1" bandRow="1">
                <a:tableStyleId>{2D5ABB26-0587-4C30-8999-92F81FD0307C}</a:tableStyleId>
              </a:tblPr>
              <a:tblGrid>
                <a:gridCol w="1198606">
                  <a:extLst>
                    <a:ext uri="{9D8B030D-6E8A-4147-A177-3AD203B41FA5}">
                      <a16:colId xmlns:a16="http://schemas.microsoft.com/office/drawing/2014/main" val="20000"/>
                    </a:ext>
                  </a:extLst>
                </a:gridCol>
                <a:gridCol w="7121311">
                  <a:extLst>
                    <a:ext uri="{9D8B030D-6E8A-4147-A177-3AD203B41FA5}">
                      <a16:colId xmlns:a16="http://schemas.microsoft.com/office/drawing/2014/main" val="20001"/>
                    </a:ext>
                  </a:extLst>
                </a:gridCol>
              </a:tblGrid>
              <a:tr h="788957">
                <a:tc>
                  <a:txBody>
                    <a:bodyPr/>
                    <a:lstStyle/>
                    <a:p>
                      <a:pPr algn="ctr"/>
                      <a:endParaRPr kumimoji="1" lang="ja-JP" altLang="en-US" sz="3200" dirty="0"/>
                    </a:p>
                  </a:txBody>
                  <a:tcPr/>
                </a:tc>
                <a:tc>
                  <a:txBody>
                    <a:bodyPr/>
                    <a:lstStyle/>
                    <a:p>
                      <a:pPr algn="ctr"/>
                      <a:endParaRPr kumimoji="1" lang="ja-JP" altLang="en-US" sz="3200" dirty="0"/>
                    </a:p>
                  </a:txBody>
                  <a:tcPr/>
                </a:tc>
                <a:extLst>
                  <a:ext uri="{0D108BD9-81ED-4DB2-BD59-A6C34878D82A}">
                    <a16:rowId xmlns:a16="http://schemas.microsoft.com/office/drawing/2014/main" val="10000"/>
                  </a:ext>
                </a:extLst>
              </a:tr>
              <a:tr h="788957">
                <a:tc>
                  <a:txBody>
                    <a:bodyPr/>
                    <a:lstStyle/>
                    <a:p>
                      <a:pPr algn="ctr"/>
                      <a:r>
                        <a:rPr kumimoji="1" lang="ja-JP" altLang="en-US" sz="4400" dirty="0" smtClean="0"/>
                        <a:t>１</a:t>
                      </a:r>
                      <a:endParaRPr kumimoji="1" lang="ja-JP" altLang="en-US" sz="4400" dirty="0"/>
                    </a:p>
                  </a:txBody>
                  <a:tcPr/>
                </a:tc>
                <a:tc>
                  <a:txBody>
                    <a:bodyPr/>
                    <a:lstStyle/>
                    <a:p>
                      <a:r>
                        <a:rPr kumimoji="1" lang="ja-JP" altLang="en-US" sz="4400" dirty="0" smtClean="0">
                          <a:solidFill>
                            <a:schemeClr val="tx1"/>
                          </a:solidFill>
                        </a:rPr>
                        <a:t>研修</a:t>
                      </a:r>
                      <a:r>
                        <a:rPr kumimoji="1" lang="ja-JP" altLang="en-US" sz="4400" dirty="0" smtClean="0"/>
                        <a:t>の説明</a:t>
                      </a:r>
                      <a:endParaRPr kumimoji="1" lang="ja-JP" altLang="en-US" sz="4400" dirty="0"/>
                    </a:p>
                  </a:txBody>
                  <a:tcPr/>
                </a:tc>
                <a:extLst>
                  <a:ext uri="{0D108BD9-81ED-4DB2-BD59-A6C34878D82A}">
                    <a16:rowId xmlns:a16="http://schemas.microsoft.com/office/drawing/2014/main" val="10001"/>
                  </a:ext>
                </a:extLst>
              </a:tr>
              <a:tr h="788957">
                <a:tc>
                  <a:txBody>
                    <a:bodyPr/>
                    <a:lstStyle/>
                    <a:p>
                      <a:pPr algn="ctr"/>
                      <a:r>
                        <a:rPr kumimoji="1" lang="ja-JP" altLang="en-US" sz="4400" dirty="0" smtClean="0"/>
                        <a:t>２</a:t>
                      </a:r>
                      <a:endParaRPr kumimoji="1" lang="ja-JP" altLang="en-US" sz="4400" dirty="0"/>
                    </a:p>
                  </a:txBody>
                  <a:tcPr/>
                </a:tc>
                <a:tc>
                  <a:txBody>
                    <a:bodyPr/>
                    <a:lstStyle/>
                    <a:p>
                      <a:r>
                        <a:rPr kumimoji="1" lang="ja-JP" altLang="en-US" sz="4400" dirty="0" smtClean="0"/>
                        <a:t>指導案の把握</a:t>
                      </a:r>
                      <a:endParaRPr kumimoji="1" lang="ja-JP" altLang="en-US" sz="4400" dirty="0"/>
                    </a:p>
                  </a:txBody>
                  <a:tcPr/>
                </a:tc>
                <a:extLst>
                  <a:ext uri="{0D108BD9-81ED-4DB2-BD59-A6C34878D82A}">
                    <a16:rowId xmlns:a16="http://schemas.microsoft.com/office/drawing/2014/main" val="10002"/>
                  </a:ext>
                </a:extLst>
              </a:tr>
              <a:tr h="788957">
                <a:tc>
                  <a:txBody>
                    <a:bodyPr/>
                    <a:lstStyle/>
                    <a:p>
                      <a:pPr algn="ctr"/>
                      <a:r>
                        <a:rPr kumimoji="1" lang="ja-JP" altLang="en-US" sz="4400" dirty="0" smtClean="0"/>
                        <a:t>３</a:t>
                      </a:r>
                      <a:endParaRPr kumimoji="1" lang="ja-JP" altLang="en-US" sz="4400" dirty="0"/>
                    </a:p>
                  </a:txBody>
                  <a:tcPr/>
                </a:tc>
                <a:tc>
                  <a:txBody>
                    <a:bodyPr/>
                    <a:lstStyle/>
                    <a:p>
                      <a:r>
                        <a:rPr kumimoji="1" lang="ja-JP" altLang="en-US" sz="4400" dirty="0" smtClean="0"/>
                        <a:t>授業動画の視聴と個人分析</a:t>
                      </a:r>
                      <a:endParaRPr kumimoji="1" lang="ja-JP" altLang="en-US" sz="4400" dirty="0"/>
                    </a:p>
                  </a:txBody>
                  <a:tcPr/>
                </a:tc>
                <a:extLst>
                  <a:ext uri="{0D108BD9-81ED-4DB2-BD59-A6C34878D82A}">
                    <a16:rowId xmlns:a16="http://schemas.microsoft.com/office/drawing/2014/main" val="10003"/>
                  </a:ext>
                </a:extLst>
              </a:tr>
              <a:tr h="788957">
                <a:tc>
                  <a:txBody>
                    <a:bodyPr/>
                    <a:lstStyle/>
                    <a:p>
                      <a:pPr algn="ctr"/>
                      <a:r>
                        <a:rPr kumimoji="1" lang="ja-JP" altLang="en-US" sz="4400" dirty="0" smtClean="0"/>
                        <a:t>４</a:t>
                      </a:r>
                      <a:endParaRPr kumimoji="1" lang="ja-JP" altLang="en-US" sz="4400" dirty="0"/>
                    </a:p>
                  </a:txBody>
                  <a:tcPr/>
                </a:tc>
                <a:tc>
                  <a:txBody>
                    <a:bodyPr/>
                    <a:lstStyle/>
                    <a:p>
                      <a:r>
                        <a:rPr kumimoji="1" lang="ja-JP" altLang="en-US" sz="4400" dirty="0" smtClean="0"/>
                        <a:t>グループ協議</a:t>
                      </a:r>
                      <a:endParaRPr kumimoji="1" lang="ja-JP" altLang="en-US" sz="4400" dirty="0"/>
                    </a:p>
                  </a:txBody>
                  <a:tcPr/>
                </a:tc>
                <a:extLst>
                  <a:ext uri="{0D108BD9-81ED-4DB2-BD59-A6C34878D82A}">
                    <a16:rowId xmlns:a16="http://schemas.microsoft.com/office/drawing/2014/main" val="10004"/>
                  </a:ext>
                </a:extLst>
              </a:tr>
              <a:tr h="799368">
                <a:tc>
                  <a:txBody>
                    <a:bodyPr/>
                    <a:lstStyle/>
                    <a:p>
                      <a:pPr algn="ctr"/>
                      <a:r>
                        <a:rPr kumimoji="1" lang="ja-JP" altLang="en-US" sz="4400" dirty="0" smtClean="0"/>
                        <a:t>５</a:t>
                      </a:r>
                      <a:endParaRPr kumimoji="1" lang="ja-JP" altLang="en-US" sz="4400" dirty="0"/>
                    </a:p>
                  </a:txBody>
                  <a:tcPr/>
                </a:tc>
                <a:tc>
                  <a:txBody>
                    <a:bodyPr/>
                    <a:lstStyle/>
                    <a:p>
                      <a:r>
                        <a:rPr kumimoji="1" lang="ja-JP" altLang="en-US" sz="4400" dirty="0" smtClean="0"/>
                        <a:t>振り返り</a:t>
                      </a:r>
                      <a:endParaRPr kumimoji="1" lang="ja-JP" altLang="en-US" sz="4400" dirty="0"/>
                    </a:p>
                  </a:txBody>
                  <a:tcPr/>
                </a:tc>
                <a:extLst>
                  <a:ext uri="{0D108BD9-81ED-4DB2-BD59-A6C34878D82A}">
                    <a16:rowId xmlns:a16="http://schemas.microsoft.com/office/drawing/2014/main" val="10005"/>
                  </a:ext>
                </a:extLst>
              </a:tr>
            </a:tbl>
          </a:graphicData>
        </a:graphic>
      </p:graphicFrame>
      <p:sp>
        <p:nvSpPr>
          <p:cNvPr id="10"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2</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64477" y="279355"/>
            <a:ext cx="1893467" cy="523220"/>
          </a:xfrm>
          <a:prstGeom prst="rect">
            <a:avLst/>
          </a:prstGeom>
          <a:noFill/>
        </p:spPr>
        <p:txBody>
          <a:bodyPr wrap="none" rtlCol="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研修の流れ</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6477" y="324965"/>
            <a:ext cx="108000" cy="4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209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563346" y="2744480"/>
            <a:ext cx="7908324" cy="1938992"/>
          </a:xfrm>
          <a:prstGeom prst="rect">
            <a:avLst/>
          </a:prstGeom>
          <a:noFill/>
        </p:spPr>
        <p:txBody>
          <a:bodyPr wrap="square" rtlCol="0">
            <a:spAutoFit/>
          </a:bodyPr>
          <a:lstStyle/>
          <a:p>
            <a:r>
              <a:rPr lang="ja-JP" altLang="en-US" sz="4800" b="1" dirty="0" smtClean="0"/>
              <a:t>今回使用する指導案について</a:t>
            </a:r>
            <a:endParaRPr kumimoji="1" lang="en-US" altLang="ja-JP" sz="4800" b="1" dirty="0" smtClean="0"/>
          </a:p>
          <a:p>
            <a:r>
              <a:rPr lang="ja-JP" altLang="en-US" sz="3600" b="1" dirty="0" smtClean="0"/>
              <a:t>　　</a:t>
            </a:r>
            <a:r>
              <a:rPr lang="ja-JP" altLang="en-US" sz="3600" b="1" dirty="0"/>
              <a:t>・小学校５年生</a:t>
            </a:r>
            <a:endParaRPr lang="en-US" altLang="ja-JP" sz="3600" b="1" dirty="0"/>
          </a:p>
          <a:p>
            <a:r>
              <a:rPr lang="ja-JP" altLang="en-US" sz="3600" b="1" dirty="0"/>
              <a:t>　</a:t>
            </a:r>
            <a:r>
              <a:rPr lang="ja-JP" altLang="en-US" sz="3600" b="1" dirty="0" smtClean="0"/>
              <a:t>　・</a:t>
            </a:r>
            <a:r>
              <a:rPr lang="ja-JP" altLang="en-US" sz="3600" b="1" dirty="0"/>
              <a:t>総合的な学習の</a:t>
            </a:r>
            <a:r>
              <a:rPr lang="ja-JP" altLang="en-US" sz="3600" b="1" dirty="0" smtClean="0"/>
              <a:t>時間</a:t>
            </a:r>
            <a:endParaRPr lang="en-US" altLang="ja-JP" sz="3600" b="1" dirty="0"/>
          </a:p>
        </p:txBody>
      </p:sp>
      <p:sp>
        <p:nvSpPr>
          <p:cNvPr id="25"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3</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757542" y="693356"/>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95736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7804" y="2685890"/>
            <a:ext cx="6297665" cy="1877437"/>
          </a:xfrm>
          <a:prstGeom prst="rect">
            <a:avLst/>
          </a:prstGeom>
          <a:noFill/>
        </p:spPr>
        <p:txBody>
          <a:bodyPr wrap="square" rtlCol="0">
            <a:spAutoFit/>
          </a:bodyPr>
          <a:lstStyle/>
          <a:p>
            <a:r>
              <a:rPr lang="ja-JP" altLang="en-US" sz="4800" b="1" dirty="0" smtClean="0"/>
              <a:t>視点</a:t>
            </a:r>
            <a:endParaRPr lang="en-US" altLang="ja-JP" sz="4800" b="1" dirty="0"/>
          </a:p>
          <a:p>
            <a:r>
              <a:rPr lang="ja-JP" altLang="en-US" sz="3600" b="1" dirty="0" smtClean="0"/>
              <a:t> </a:t>
            </a:r>
            <a:r>
              <a:rPr lang="ja-JP" altLang="en-US" sz="3200" b="1" dirty="0" smtClean="0"/>
              <a:t>① </a:t>
            </a:r>
            <a:r>
              <a:rPr kumimoji="1" lang="ja-JP" altLang="en-US" sz="3200" b="1" dirty="0" smtClean="0"/>
              <a:t>動画中見られる</a:t>
            </a:r>
            <a:r>
              <a:rPr kumimoji="1" lang="ja-JP" altLang="en-US" sz="3200" b="1" dirty="0" smtClean="0">
                <a:solidFill>
                  <a:schemeClr val="accent5">
                    <a:lumMod val="75000"/>
                  </a:schemeClr>
                </a:solidFill>
              </a:rPr>
              <a:t>子供の</a:t>
            </a:r>
            <a:r>
              <a:rPr kumimoji="1" lang="ja-JP" altLang="en-US" sz="3200" b="1" dirty="0" smtClean="0">
                <a:solidFill>
                  <a:schemeClr val="accent1">
                    <a:lumMod val="50000"/>
                  </a:schemeClr>
                </a:solidFill>
              </a:rPr>
              <a:t>学ぶ</a:t>
            </a:r>
            <a:r>
              <a:rPr kumimoji="1" lang="ja-JP" altLang="en-US" sz="3200" b="1" dirty="0" smtClean="0">
                <a:solidFill>
                  <a:schemeClr val="accent5">
                    <a:lumMod val="75000"/>
                  </a:schemeClr>
                </a:solidFill>
              </a:rPr>
              <a:t>姿</a:t>
            </a:r>
            <a:endParaRPr kumimoji="1" lang="en-US" altLang="ja-JP" sz="3200" b="1" dirty="0" smtClean="0">
              <a:solidFill>
                <a:schemeClr val="accent5">
                  <a:lumMod val="75000"/>
                </a:schemeClr>
              </a:solidFill>
            </a:endParaRPr>
          </a:p>
          <a:p>
            <a:r>
              <a:rPr lang="en-US" altLang="ja-JP" sz="3200" b="1" dirty="0" smtClean="0"/>
              <a:t> </a:t>
            </a:r>
            <a:r>
              <a:rPr lang="ja-JP" altLang="en-US" sz="3200" b="1" dirty="0" smtClean="0"/>
              <a:t>② ①を支える</a:t>
            </a:r>
            <a:r>
              <a:rPr lang="ja-JP" altLang="en-US" sz="3200" b="1" dirty="0" smtClean="0">
                <a:solidFill>
                  <a:srgbClr val="FF0000"/>
                </a:solidFill>
              </a:rPr>
              <a:t>教師の手立て</a:t>
            </a:r>
            <a:endParaRPr kumimoji="1" lang="ja-JP" altLang="en-US" sz="3200" b="1" dirty="0">
              <a:solidFill>
                <a:srgbClr val="FF0000"/>
              </a:solidFill>
            </a:endParaRPr>
          </a:p>
        </p:txBody>
      </p:sp>
      <p:sp>
        <p:nvSpPr>
          <p:cNvPr id="25"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４</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hlinkClick r:id="rId3"/>
          </p:cNvPr>
          <p:cNvSpPr txBox="1"/>
          <p:nvPr/>
        </p:nvSpPr>
        <p:spPr>
          <a:xfrm>
            <a:off x="1663097" y="5231238"/>
            <a:ext cx="2854411" cy="646331"/>
          </a:xfrm>
          <a:prstGeom prst="rect">
            <a:avLst/>
          </a:prstGeom>
          <a:solidFill>
            <a:srgbClr val="FF99FF"/>
          </a:solidFill>
          <a:ln>
            <a:solidFill>
              <a:schemeClr val="tx1"/>
            </a:solidFill>
          </a:ln>
        </p:spPr>
        <p:txBody>
          <a:bodyPr wrap="square" rtlCol="0">
            <a:spAutoFit/>
          </a:bodyPr>
          <a:lstStyle/>
          <a:p>
            <a:pPr algn="ctr"/>
            <a:r>
              <a:rPr kumimoji="1" lang="ja-JP" altLang="en-US" dirty="0" smtClean="0"/>
              <a:t>動画は</a:t>
            </a:r>
            <a:r>
              <a:rPr lang="ja-JP" altLang="en-US" dirty="0" smtClean="0"/>
              <a:t>ココをクリック</a:t>
            </a:r>
            <a:endParaRPr lang="en-US" altLang="ja-JP" dirty="0" smtClean="0"/>
          </a:p>
          <a:p>
            <a:pPr algn="ctr"/>
            <a:r>
              <a:rPr kumimoji="1" lang="ja-JP" altLang="en-US" dirty="0" smtClean="0"/>
              <a:t>（リンク先：</a:t>
            </a:r>
            <a:r>
              <a:rPr kumimoji="1" lang="en-US" altLang="ja-JP" dirty="0" smtClean="0"/>
              <a:t>NHK for school</a:t>
            </a:r>
            <a:r>
              <a:rPr kumimoji="1" lang="ja-JP" altLang="en-US" dirty="0" smtClean="0"/>
              <a:t>）</a:t>
            </a:r>
            <a:endParaRPr kumimoji="1" lang="ja-JP" altLang="en-US" dirty="0"/>
          </a:p>
        </p:txBody>
      </p:sp>
      <p:sp>
        <p:nvSpPr>
          <p:cNvPr id="11" name="正方形/長方形 10"/>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57542" y="693356"/>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a:blip r:embed="rId4"/>
          <a:stretch>
            <a:fillRect/>
          </a:stretch>
        </p:blipFill>
        <p:spPr>
          <a:xfrm>
            <a:off x="6226666" y="2899114"/>
            <a:ext cx="2502706" cy="3472119"/>
          </a:xfrm>
          <a:prstGeom prst="rect">
            <a:avLst/>
          </a:prstGeom>
          <a:ln w="3175">
            <a:solidFill>
              <a:schemeClr val="tx1"/>
            </a:solidFill>
          </a:ln>
        </p:spPr>
      </p:pic>
      <p:sp>
        <p:nvSpPr>
          <p:cNvPr id="3" name="角丸四角形吹き出し 2"/>
          <p:cNvSpPr/>
          <p:nvPr/>
        </p:nvSpPr>
        <p:spPr>
          <a:xfrm>
            <a:off x="4388111" y="1642042"/>
            <a:ext cx="4354716" cy="1024853"/>
          </a:xfrm>
          <a:prstGeom prst="wedgeRoundRectCallout">
            <a:avLst>
              <a:gd name="adj1" fmla="val 19124"/>
              <a:gd name="adj2" fmla="val 927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t>メモをとられる際は、</a:t>
            </a:r>
            <a:endParaRPr kumimoji="1" lang="en-US" altLang="ja-JP" sz="2800" dirty="0" smtClean="0"/>
          </a:p>
          <a:p>
            <a:r>
              <a:rPr kumimoji="1" lang="ja-JP" altLang="en-US" sz="2800" dirty="0" smtClean="0"/>
              <a:t>視聴メモをお使いください</a:t>
            </a:r>
            <a:endParaRPr kumimoji="1" lang="ja-JP" altLang="en-US" sz="2800" dirty="0"/>
          </a:p>
        </p:txBody>
      </p:sp>
    </p:spTree>
    <p:extLst>
      <p:ext uri="{BB962C8B-B14F-4D97-AF65-F5344CB8AC3E}">
        <p14:creationId xmlns:p14="http://schemas.microsoft.com/office/powerpoint/2010/main" val="4258956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メモ 18"/>
          <p:cNvSpPr/>
          <p:nvPr/>
        </p:nvSpPr>
        <p:spPr>
          <a:xfrm>
            <a:off x="1270882" y="4048401"/>
            <a:ext cx="2108434" cy="1437883"/>
          </a:xfrm>
          <a:prstGeom prst="foldedCorner">
            <a:avLst/>
          </a:prstGeom>
          <a:solidFill>
            <a:srgbClr val="FF66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ピンク</a:t>
            </a:r>
            <a:endParaRPr kumimoji="1" lang="en-US" altLang="ja-JP"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メモ 19"/>
          <p:cNvSpPr/>
          <p:nvPr/>
        </p:nvSpPr>
        <p:spPr>
          <a:xfrm>
            <a:off x="1270882" y="2137267"/>
            <a:ext cx="2108434" cy="1473110"/>
          </a:xfrm>
          <a:prstGeom prst="foldedCorner">
            <a:avLst/>
          </a:prstGeom>
          <a:solidFill>
            <a:srgbClr val="66FFFF"/>
          </a:solidFill>
          <a:ln w="1270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r>
              <a:rPr lang="ja-JP" altLang="en-US" sz="3600" kern="100" dirty="0">
                <a:effectLst/>
                <a:latin typeface="メイリオ" panose="020B0604030504040204" pitchFamily="50" charset="-128"/>
                <a:ea typeface="メイリオ" panose="020B0604030504040204" pitchFamily="50" charset="-128"/>
                <a:cs typeface="メイリオ" panose="020B0604030504040204" pitchFamily="50" charset="-128"/>
              </a:rPr>
              <a:t>水色</a:t>
            </a:r>
            <a:endParaRPr lang="ja-JP" sz="3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975824" y="2412157"/>
            <a:ext cx="4528095" cy="923330"/>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ja-JP" altLang="en-US" sz="5400" b="1" dirty="0" smtClean="0">
                <a:solidFill>
                  <a:schemeClr val="accent1"/>
                </a:solidFill>
              </a:rPr>
              <a:t>子供の学ぶ姿</a:t>
            </a:r>
            <a:endParaRPr kumimoji="1" lang="ja-JP" altLang="en-US" sz="5400" b="1" dirty="0">
              <a:solidFill>
                <a:schemeClr val="accent1"/>
              </a:solidFill>
            </a:endParaRPr>
          </a:p>
        </p:txBody>
      </p:sp>
      <p:sp>
        <p:nvSpPr>
          <p:cNvPr id="14" name="テキスト ボックス 13"/>
          <p:cNvSpPr txBox="1"/>
          <p:nvPr/>
        </p:nvSpPr>
        <p:spPr>
          <a:xfrm>
            <a:off x="3975825" y="4305677"/>
            <a:ext cx="4364966" cy="9233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5400" b="1" dirty="0" smtClean="0">
                <a:solidFill>
                  <a:srgbClr val="FF0000"/>
                </a:solidFill>
              </a:rPr>
              <a:t>教師の手立て</a:t>
            </a:r>
            <a:endParaRPr kumimoji="1" lang="ja-JP" altLang="en-US" sz="5400" b="1" dirty="0">
              <a:solidFill>
                <a:srgbClr val="FF0000"/>
              </a:solidFill>
            </a:endParaRPr>
          </a:p>
        </p:txBody>
      </p:sp>
      <p:sp>
        <p:nvSpPr>
          <p:cNvPr id="21"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５</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57542" y="693356"/>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9928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hlinkClick r:id="rId3"/>
          </p:cNvPr>
          <p:cNvSpPr txBox="1"/>
          <p:nvPr/>
        </p:nvSpPr>
        <p:spPr>
          <a:xfrm>
            <a:off x="3090300" y="4627959"/>
            <a:ext cx="2854411" cy="646331"/>
          </a:xfrm>
          <a:prstGeom prst="rect">
            <a:avLst/>
          </a:prstGeom>
          <a:solidFill>
            <a:srgbClr val="FF99FF"/>
          </a:solidFill>
          <a:ln>
            <a:solidFill>
              <a:schemeClr val="tx1"/>
            </a:solidFill>
          </a:ln>
        </p:spPr>
        <p:txBody>
          <a:bodyPr wrap="square" rtlCol="0">
            <a:spAutoFit/>
          </a:bodyPr>
          <a:lstStyle/>
          <a:p>
            <a:pPr algn="ctr"/>
            <a:r>
              <a:rPr kumimoji="1" lang="ja-JP" altLang="en-US" dirty="0" smtClean="0"/>
              <a:t>動画は</a:t>
            </a:r>
            <a:r>
              <a:rPr lang="ja-JP" altLang="en-US" dirty="0" smtClean="0"/>
              <a:t>ココをクリック</a:t>
            </a:r>
            <a:endParaRPr lang="en-US" altLang="ja-JP" dirty="0" smtClean="0"/>
          </a:p>
          <a:p>
            <a:pPr algn="ctr"/>
            <a:r>
              <a:rPr kumimoji="1" lang="ja-JP" altLang="en-US" dirty="0" smtClean="0"/>
              <a:t>（リンク先：</a:t>
            </a:r>
            <a:r>
              <a:rPr kumimoji="1" lang="en-US" altLang="ja-JP" dirty="0" smtClean="0"/>
              <a:t>NHK for school</a:t>
            </a:r>
            <a:r>
              <a:rPr kumimoji="1" lang="ja-JP" altLang="en-US" dirty="0" smtClean="0"/>
              <a:t>）</a:t>
            </a:r>
            <a:endParaRPr kumimoji="1" lang="ja-JP" altLang="en-US" dirty="0"/>
          </a:p>
        </p:txBody>
      </p:sp>
      <p:sp>
        <p:nvSpPr>
          <p:cNvPr id="7" name="テキスト ボックス 6"/>
          <p:cNvSpPr txBox="1"/>
          <p:nvPr/>
        </p:nvSpPr>
        <p:spPr>
          <a:xfrm>
            <a:off x="255951" y="2032177"/>
            <a:ext cx="8523111" cy="830997"/>
          </a:xfrm>
          <a:prstGeom prst="rect">
            <a:avLst/>
          </a:prstGeom>
          <a:noFill/>
        </p:spPr>
        <p:txBody>
          <a:bodyPr wrap="square" rtlCol="0">
            <a:spAutoFit/>
          </a:bodyPr>
          <a:lstStyle/>
          <a:p>
            <a:pPr algn="ctr"/>
            <a:r>
              <a:rPr kumimoji="1" lang="en-US" altLang="ja-JP" sz="4800" b="1" dirty="0" smtClean="0"/>
              <a:t>｢</a:t>
            </a:r>
            <a:r>
              <a:rPr kumimoji="1" lang="ja-JP" altLang="en-US" sz="4800" b="1" dirty="0" smtClean="0"/>
              <a:t>実践解説トーク</a:t>
            </a:r>
            <a:r>
              <a:rPr kumimoji="1" lang="en-US" altLang="ja-JP" sz="4800" b="1" dirty="0" smtClean="0"/>
              <a:t>｣ </a:t>
            </a:r>
            <a:r>
              <a:rPr kumimoji="1" lang="ja-JP" altLang="en-US" sz="4800" b="1" dirty="0" smtClean="0"/>
              <a:t>を視聴</a:t>
            </a:r>
            <a:endParaRPr kumimoji="1" lang="ja-JP" altLang="en-US" sz="4800" b="1" dirty="0"/>
          </a:p>
        </p:txBody>
      </p:sp>
      <p:sp>
        <p:nvSpPr>
          <p:cNvPr id="8" name="テキスト ボックス 7"/>
          <p:cNvSpPr txBox="1"/>
          <p:nvPr/>
        </p:nvSpPr>
        <p:spPr>
          <a:xfrm>
            <a:off x="1769647" y="2964632"/>
            <a:ext cx="5613660" cy="646331"/>
          </a:xfrm>
          <a:prstGeom prst="rect">
            <a:avLst/>
          </a:prstGeom>
          <a:noFill/>
        </p:spPr>
        <p:txBody>
          <a:bodyPr wrap="square" rtlCol="0">
            <a:spAutoFit/>
          </a:bodyPr>
          <a:lstStyle/>
          <a:p>
            <a:r>
              <a:rPr kumimoji="1" lang="en-US" altLang="ja-JP" dirty="0" smtClean="0"/>
              <a:t>※</a:t>
            </a:r>
            <a:r>
              <a:rPr kumimoji="1" lang="ja-JP" altLang="en-US" dirty="0" smtClean="0"/>
              <a:t>実践の意図と活動のポイントを中心にご覧ください</a:t>
            </a:r>
            <a:r>
              <a:rPr lang="ja-JP" altLang="en-US" dirty="0" smtClean="0"/>
              <a:t>。</a:t>
            </a:r>
            <a:endParaRPr lang="en-US" altLang="ja-JP" dirty="0" smtClean="0"/>
          </a:p>
          <a:p>
            <a:r>
              <a:rPr kumimoji="1" lang="en-US" altLang="ja-JP" dirty="0"/>
              <a:t> </a:t>
            </a:r>
            <a:r>
              <a:rPr kumimoji="1" lang="en-US" altLang="ja-JP" dirty="0" smtClean="0"/>
              <a:t>    </a:t>
            </a:r>
            <a:r>
              <a:rPr kumimoji="1" lang="ja-JP" altLang="en-US" dirty="0" smtClean="0"/>
              <a:t>動画視聴後、数分の意見交流の時間を設けます。</a:t>
            </a:r>
            <a:endParaRPr kumimoji="1" lang="ja-JP" altLang="en-US" dirty="0"/>
          </a:p>
        </p:txBody>
      </p:sp>
      <p:sp>
        <p:nvSpPr>
          <p:cNvPr id="9" name="テキスト ボックス 8"/>
          <p:cNvSpPr txBox="1"/>
          <p:nvPr/>
        </p:nvSpPr>
        <p:spPr>
          <a:xfrm>
            <a:off x="2917020" y="5384873"/>
            <a:ext cx="3200970" cy="369332"/>
          </a:xfrm>
          <a:prstGeom prst="rect">
            <a:avLst/>
          </a:prstGeom>
          <a:noFill/>
        </p:spPr>
        <p:txBody>
          <a:bodyPr wrap="square" rtlCol="0">
            <a:spAutoFit/>
          </a:bodyPr>
          <a:lstStyle/>
          <a:p>
            <a:r>
              <a:rPr kumimoji="1" lang="ja-JP" altLang="en-US" dirty="0" smtClean="0"/>
              <a:t>（</a:t>
            </a:r>
            <a:r>
              <a:rPr kumimoji="1" lang="en-US" altLang="ja-JP" dirty="0" smtClean="0"/>
              <a:t>17</a:t>
            </a:r>
            <a:r>
              <a:rPr kumimoji="1" lang="ja-JP" altLang="en-US" dirty="0" smtClean="0"/>
              <a:t>分</a:t>
            </a:r>
            <a:r>
              <a:rPr kumimoji="1" lang="en-US" altLang="ja-JP" dirty="0" smtClean="0"/>
              <a:t>00</a:t>
            </a:r>
            <a:r>
              <a:rPr kumimoji="1" lang="ja-JP" altLang="en-US" dirty="0" smtClean="0"/>
              <a:t>秒～</a:t>
            </a:r>
            <a:r>
              <a:rPr kumimoji="1" lang="en-US" altLang="ja-JP" dirty="0" smtClean="0"/>
              <a:t>20</a:t>
            </a:r>
            <a:r>
              <a:rPr kumimoji="1" lang="ja-JP" altLang="en-US" dirty="0" smtClean="0"/>
              <a:t>分</a:t>
            </a:r>
            <a:r>
              <a:rPr kumimoji="1" lang="en-US" altLang="ja-JP" dirty="0" smtClean="0"/>
              <a:t>20</a:t>
            </a:r>
            <a:r>
              <a:rPr kumimoji="1" lang="ja-JP" altLang="en-US" dirty="0" smtClean="0"/>
              <a:t>秒 を視聴）</a:t>
            </a:r>
            <a:endParaRPr kumimoji="1" lang="ja-JP" altLang="en-US" dirty="0"/>
          </a:p>
        </p:txBody>
      </p:sp>
      <p:sp>
        <p:nvSpPr>
          <p:cNvPr id="18"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757542" y="693356"/>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71039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メモ 18"/>
          <p:cNvSpPr/>
          <p:nvPr/>
        </p:nvSpPr>
        <p:spPr>
          <a:xfrm>
            <a:off x="1270882" y="4048401"/>
            <a:ext cx="2108434" cy="1437883"/>
          </a:xfrm>
          <a:prstGeom prst="foldedCorner">
            <a:avLst/>
          </a:prstGeom>
          <a:solidFill>
            <a:srgbClr val="FF66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ピンク</a:t>
            </a:r>
            <a:endParaRPr kumimoji="1" lang="en-US" altLang="ja-JP"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メモ 19"/>
          <p:cNvSpPr/>
          <p:nvPr/>
        </p:nvSpPr>
        <p:spPr>
          <a:xfrm>
            <a:off x="1270882" y="2137267"/>
            <a:ext cx="2108434" cy="1473110"/>
          </a:xfrm>
          <a:prstGeom prst="foldedCorner">
            <a:avLst/>
          </a:prstGeom>
          <a:solidFill>
            <a:srgbClr val="66FFFF"/>
          </a:solidFill>
          <a:ln w="12700"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r>
              <a:rPr lang="ja-JP" altLang="en-US" sz="3600" kern="100" dirty="0">
                <a:effectLst/>
                <a:latin typeface="メイリオ" panose="020B0604030504040204" pitchFamily="50" charset="-128"/>
                <a:ea typeface="メイリオ" panose="020B0604030504040204" pitchFamily="50" charset="-128"/>
                <a:cs typeface="メイリオ" panose="020B0604030504040204" pitchFamily="50" charset="-128"/>
              </a:rPr>
              <a:t>水色</a:t>
            </a:r>
            <a:endParaRPr lang="ja-JP" sz="3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975825" y="2412157"/>
            <a:ext cx="4380652" cy="923330"/>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ja-JP" altLang="en-US" sz="5400" b="1" dirty="0" smtClean="0">
                <a:solidFill>
                  <a:schemeClr val="accent1"/>
                </a:solidFill>
              </a:rPr>
              <a:t>子供の学ぶ姿</a:t>
            </a:r>
            <a:endParaRPr kumimoji="1" lang="ja-JP" altLang="en-US" sz="5400" b="1" dirty="0">
              <a:solidFill>
                <a:schemeClr val="accent1"/>
              </a:solidFill>
            </a:endParaRPr>
          </a:p>
        </p:txBody>
      </p:sp>
      <p:sp>
        <p:nvSpPr>
          <p:cNvPr id="14" name="テキスト ボックス 13"/>
          <p:cNvSpPr txBox="1"/>
          <p:nvPr/>
        </p:nvSpPr>
        <p:spPr>
          <a:xfrm>
            <a:off x="3975825" y="4305677"/>
            <a:ext cx="4364966" cy="9233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5400" b="1" dirty="0" smtClean="0">
                <a:solidFill>
                  <a:srgbClr val="FF0000"/>
                </a:solidFill>
              </a:rPr>
              <a:t>教師の手立て</a:t>
            </a:r>
            <a:endParaRPr kumimoji="1" lang="ja-JP" altLang="en-US" sz="5400" b="1" dirty="0">
              <a:solidFill>
                <a:srgbClr val="FF0000"/>
              </a:solidFill>
            </a:endParaRPr>
          </a:p>
        </p:txBody>
      </p:sp>
      <p:sp>
        <p:nvSpPr>
          <p:cNvPr id="10" name="テキスト ボックス 9"/>
          <p:cNvSpPr txBox="1"/>
          <p:nvPr/>
        </p:nvSpPr>
        <p:spPr>
          <a:xfrm>
            <a:off x="1863358" y="1478613"/>
            <a:ext cx="6702114" cy="369332"/>
          </a:xfrm>
          <a:prstGeom prst="rect">
            <a:avLst/>
          </a:prstGeom>
          <a:noFill/>
        </p:spPr>
        <p:txBody>
          <a:bodyPr wrap="square" rtlCol="0">
            <a:spAutoFit/>
          </a:bodyPr>
          <a:lstStyle/>
          <a:p>
            <a:r>
              <a:rPr lang="ja-JP" altLang="en-US" dirty="0" smtClean="0"/>
              <a:t>授業</a:t>
            </a:r>
            <a:r>
              <a:rPr lang="ja-JP" altLang="en-US" dirty="0"/>
              <a:t>分析</a:t>
            </a:r>
            <a:r>
              <a:rPr lang="ja-JP" altLang="en-US" dirty="0" smtClean="0"/>
              <a:t>や意見交流を通して新たに出てきた意見等お書きください</a:t>
            </a:r>
            <a:endParaRPr kumimoji="1" lang="ja-JP" altLang="en-US" dirty="0"/>
          </a:p>
        </p:txBody>
      </p:sp>
      <p:sp>
        <p:nvSpPr>
          <p:cNvPr id="22"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７</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757542" y="693356"/>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911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l="24877" t="28151" r="51123" b="47480"/>
          <a:stretch/>
        </p:blipFill>
        <p:spPr>
          <a:xfrm rot="664632">
            <a:off x="7723029" y="5438078"/>
            <a:ext cx="1158177" cy="1175995"/>
          </a:xfrm>
          <a:prstGeom prst="rect">
            <a:avLst/>
          </a:prstGeom>
          <a:effectLst>
            <a:outerShdw blurRad="50800" dist="38100" dir="2700000" algn="tl" rotWithShape="0">
              <a:prstClr val="black">
                <a:alpha val="62000"/>
              </a:prstClr>
            </a:outerShdw>
          </a:effectLst>
        </p:spPr>
      </p:pic>
      <p:sp>
        <p:nvSpPr>
          <p:cNvPr id="4" name="正方形/長方形 3"/>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８</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18009" y="2369513"/>
            <a:ext cx="3629619" cy="707886"/>
          </a:xfrm>
          <a:prstGeom prst="rect">
            <a:avLst/>
          </a:prstGeom>
          <a:noFill/>
        </p:spPr>
        <p:txBody>
          <a:bodyPr wrap="square" rtlCol="0">
            <a:spAutoFit/>
          </a:bodyPr>
          <a:lstStyle/>
          <a:p>
            <a:r>
              <a:rPr kumimoji="1" lang="en-US" altLang="ja-JP" sz="4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4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4000" dirty="0" smtClean="0">
                <a:latin typeface="Meiryo UI" panose="020B0604030504040204" pitchFamily="50" charset="-128"/>
                <a:ea typeface="Meiryo UI" panose="020B0604030504040204" pitchFamily="50" charset="-128"/>
                <a:cs typeface="Meiryo UI" panose="020B0604030504040204" pitchFamily="50" charset="-128"/>
              </a:rPr>
              <a:t>付箋を分類</a:t>
            </a:r>
            <a:endParaRPr kumimoji="1" lang="ja-JP" altLang="en-US" sz="4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227494" y="3544997"/>
            <a:ext cx="3810688" cy="1323439"/>
          </a:xfrm>
          <a:prstGeom prst="rect">
            <a:avLst/>
          </a:prstGeom>
          <a:noFill/>
        </p:spPr>
        <p:txBody>
          <a:bodyPr wrap="square" rtlCol="0">
            <a:spAutoFit/>
          </a:bodyPr>
          <a:lstStyle/>
          <a:p>
            <a:r>
              <a:rPr lang="en-US" altLang="ja-JP" sz="4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4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4000" dirty="0" smtClean="0">
                <a:latin typeface="Meiryo UI" panose="020B0604030504040204" pitchFamily="50" charset="-128"/>
                <a:ea typeface="Meiryo UI" panose="020B0604030504040204" pitchFamily="50" charset="-128"/>
                <a:cs typeface="Meiryo UI" panose="020B0604030504040204" pitchFamily="50" charset="-128"/>
              </a:rPr>
              <a:t>タイトルを</a:t>
            </a:r>
            <a:endParaRPr kumimoji="1"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4000" dirty="0" smtClean="0">
                <a:latin typeface="Meiryo UI" panose="020B0604030504040204" pitchFamily="50" charset="-128"/>
                <a:ea typeface="Meiryo UI" panose="020B0604030504040204" pitchFamily="50" charset="-128"/>
                <a:cs typeface="Meiryo UI" panose="020B0604030504040204" pitchFamily="50" charset="-128"/>
              </a:rPr>
              <a:t>付ける</a:t>
            </a:r>
            <a:endParaRPr kumimoji="1" lang="ja-JP" altLang="en-US" sz="4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239639" y="5175105"/>
            <a:ext cx="3810688" cy="1323439"/>
          </a:xfrm>
          <a:prstGeom prst="rect">
            <a:avLst/>
          </a:prstGeom>
          <a:noFill/>
        </p:spPr>
        <p:txBody>
          <a:bodyPr wrap="square" rtlCol="0">
            <a:spAutoFit/>
          </a:bodyPr>
          <a:lstStyle/>
          <a:p>
            <a:r>
              <a:rPr lang="en-US" altLang="ja-JP" sz="4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4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線</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でつなぎ</a:t>
            </a:r>
            <a:endParaRPr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　　関連付ける</a:t>
            </a:r>
            <a:endParaRPr kumimoji="1"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9"/>
          <p:cNvSpPr txBox="1"/>
          <p:nvPr/>
        </p:nvSpPr>
        <p:spPr>
          <a:xfrm>
            <a:off x="3594163" y="5590427"/>
            <a:ext cx="4403857" cy="707886"/>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ja-JP" altLang="en-US" sz="4000" b="1" dirty="0" smtClean="0">
                <a:solidFill>
                  <a:srgbClr val="09A226"/>
                </a:solidFill>
                <a:latin typeface="Meiryo UI" panose="020B0604030504040204" pitchFamily="50" charset="-128"/>
                <a:ea typeface="Meiryo UI" panose="020B0604030504040204" pitchFamily="50" charset="-128"/>
                <a:cs typeface="Meiryo UI" panose="020B0604030504040204" pitchFamily="50" charset="-128"/>
              </a:rPr>
              <a:t>終了時刻→</a:t>
            </a:r>
            <a:r>
              <a:rPr kumimoji="1" lang="en-US" altLang="ja-JP" sz="4000" b="1" dirty="0" smtClean="0">
                <a:solidFill>
                  <a:srgbClr val="09A226"/>
                </a:solidFill>
                <a:latin typeface="Meiryo UI" panose="020B0604030504040204" pitchFamily="50" charset="-128"/>
                <a:ea typeface="Meiryo UI" panose="020B0604030504040204" pitchFamily="50" charset="-128"/>
                <a:cs typeface="Meiryo UI" panose="020B0604030504040204" pitchFamily="50" charset="-128"/>
              </a:rPr>
              <a:t>88</a:t>
            </a:r>
            <a:r>
              <a:rPr lang="en-US" altLang="ja-JP" sz="4000" b="1" dirty="0">
                <a:solidFill>
                  <a:srgbClr val="09A226"/>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4000" b="1" dirty="0" smtClean="0">
                <a:solidFill>
                  <a:srgbClr val="09A226"/>
                </a:solidFill>
                <a:latin typeface="Meiryo UI" panose="020B0604030504040204" pitchFamily="50" charset="-128"/>
                <a:ea typeface="Meiryo UI" panose="020B0604030504040204" pitchFamily="50" charset="-128"/>
                <a:cs typeface="Meiryo UI" panose="020B0604030504040204" pitchFamily="50" charset="-128"/>
              </a:rPr>
              <a:t>88</a:t>
            </a:r>
          </a:p>
        </p:txBody>
      </p:sp>
      <p:sp>
        <p:nvSpPr>
          <p:cNvPr id="91" name="二等辺三角形 90"/>
          <p:cNvSpPr/>
          <p:nvPr/>
        </p:nvSpPr>
        <p:spPr>
          <a:xfrm rot="10800000">
            <a:off x="1829661" y="3249515"/>
            <a:ext cx="562707" cy="282243"/>
          </a:xfrm>
          <a:prstGeom prst="triangl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2" name="二等辺三角形 91"/>
          <p:cNvSpPr/>
          <p:nvPr/>
        </p:nvSpPr>
        <p:spPr>
          <a:xfrm rot="10800000">
            <a:off x="1830521" y="4900736"/>
            <a:ext cx="562707" cy="282243"/>
          </a:xfrm>
          <a:prstGeom prst="triangl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7" name="左右矢印 36"/>
          <p:cNvSpPr/>
          <p:nvPr/>
        </p:nvSpPr>
        <p:spPr>
          <a:xfrm>
            <a:off x="7322178" y="2517649"/>
            <a:ext cx="1322208" cy="387867"/>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7327361" y="3066780"/>
            <a:ext cx="1492082" cy="830997"/>
          </a:xfrm>
          <a:prstGeom prst="rect">
            <a:avLst/>
          </a:prstGeom>
          <a:noFill/>
        </p:spPr>
        <p:txBody>
          <a:bodyPr wrap="square" rtlCol="0">
            <a:spAutoFit/>
          </a:bodyPr>
          <a:lstStyle/>
          <a:p>
            <a:r>
              <a:rPr kumimoji="1" lang="en-US" altLang="ja-JP"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a:t>
            </a:r>
            <a:endParaRPr kumimoji="1" lang="en-US" altLang="ja-JP"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空けておく</a:t>
            </a:r>
            <a:endParaRPr kumimoji="1"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760285" y="681174"/>
            <a:ext cx="902812" cy="523220"/>
          </a:xfrm>
          <a:prstGeom prst="rect">
            <a:avLst/>
          </a:prstGeom>
          <a:noFill/>
        </p:spPr>
        <p:txBody>
          <a:bodyPr wrap="non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3891492" y="1651355"/>
            <a:ext cx="4752894" cy="333837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9" name="テキスト ボックス 118"/>
          <p:cNvSpPr txBox="1"/>
          <p:nvPr/>
        </p:nvSpPr>
        <p:spPr>
          <a:xfrm>
            <a:off x="5473652" y="1719597"/>
            <a:ext cx="1588574" cy="369332"/>
          </a:xfrm>
          <a:prstGeom prst="rect">
            <a:avLst/>
          </a:prstGeom>
          <a:noFill/>
        </p:spPr>
        <p:txBody>
          <a:bodyPr wrap="square" rtlCol="0">
            <a:spAutoFit/>
          </a:bodyPr>
          <a:lstStyle/>
          <a:p>
            <a:r>
              <a:rPr kumimoji="1" lang="ja-JP" altLang="en-US" b="1" dirty="0" smtClean="0">
                <a:solidFill>
                  <a:srgbClr val="FF0000"/>
                </a:solidFill>
              </a:rPr>
              <a:t>教師の手立て</a:t>
            </a:r>
            <a:endParaRPr kumimoji="1" lang="en-US" altLang="ja-JP" b="1" dirty="0" smtClean="0">
              <a:solidFill>
                <a:srgbClr val="FF0000"/>
              </a:solidFill>
            </a:endParaRPr>
          </a:p>
        </p:txBody>
      </p:sp>
      <p:sp>
        <p:nvSpPr>
          <p:cNvPr id="120" name="テキスト ボックス 119"/>
          <p:cNvSpPr txBox="1"/>
          <p:nvPr/>
        </p:nvSpPr>
        <p:spPr>
          <a:xfrm>
            <a:off x="3744447" y="1706460"/>
            <a:ext cx="1729205" cy="369332"/>
          </a:xfrm>
          <a:prstGeom prst="rect">
            <a:avLst/>
          </a:prstGeom>
          <a:noFill/>
        </p:spPr>
        <p:txBody>
          <a:bodyPr wrap="square" rtlCol="0">
            <a:spAutoFit/>
          </a:bodyPr>
          <a:lstStyle/>
          <a:p>
            <a:pPr algn="ctr"/>
            <a:r>
              <a:rPr kumimoji="1" lang="ja-JP" altLang="en-US" b="1" dirty="0" smtClean="0">
                <a:solidFill>
                  <a:srgbClr val="FF0000"/>
                </a:solidFill>
              </a:rPr>
              <a:t>子供の学ぶ姿</a:t>
            </a:r>
            <a:endParaRPr kumimoji="1" lang="en-US" altLang="ja-JP" b="1" dirty="0" smtClean="0">
              <a:solidFill>
                <a:srgbClr val="FF0000"/>
              </a:solidFill>
            </a:endParaRPr>
          </a:p>
        </p:txBody>
      </p:sp>
      <p:cxnSp>
        <p:nvCxnSpPr>
          <p:cNvPr id="121" name="直線コネクタ 120"/>
          <p:cNvCxnSpPr/>
          <p:nvPr/>
        </p:nvCxnSpPr>
        <p:spPr>
          <a:xfrm>
            <a:off x="7322178" y="1851577"/>
            <a:ext cx="0" cy="3038462"/>
          </a:xfrm>
          <a:prstGeom prst="line">
            <a:avLst/>
          </a:prstGeom>
        </p:spPr>
        <p:style>
          <a:lnRef idx="1">
            <a:schemeClr val="dk1"/>
          </a:lnRef>
          <a:fillRef idx="0">
            <a:schemeClr val="dk1"/>
          </a:fillRef>
          <a:effectRef idx="0">
            <a:schemeClr val="dk1"/>
          </a:effectRef>
          <a:fontRef idx="minor">
            <a:schemeClr val="tx1"/>
          </a:fontRef>
        </p:style>
      </p:cxnSp>
      <p:sp>
        <p:nvSpPr>
          <p:cNvPr id="122" name="角丸四角形 121"/>
          <p:cNvSpPr/>
          <p:nvPr/>
        </p:nvSpPr>
        <p:spPr>
          <a:xfrm>
            <a:off x="3993105" y="2196539"/>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3" name="角丸四角形 122"/>
          <p:cNvSpPr/>
          <p:nvPr/>
        </p:nvSpPr>
        <p:spPr>
          <a:xfrm>
            <a:off x="3993105" y="4040732"/>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4" name="角丸四角形 123"/>
          <p:cNvSpPr/>
          <p:nvPr/>
        </p:nvSpPr>
        <p:spPr>
          <a:xfrm>
            <a:off x="3993106" y="3113306"/>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5" name="角丸四角形 124"/>
          <p:cNvSpPr/>
          <p:nvPr/>
        </p:nvSpPr>
        <p:spPr>
          <a:xfrm>
            <a:off x="5578573" y="2194172"/>
            <a:ext cx="1239129" cy="69796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6" name="角丸四角形 125"/>
          <p:cNvSpPr/>
          <p:nvPr/>
        </p:nvSpPr>
        <p:spPr>
          <a:xfrm>
            <a:off x="5552503" y="3936763"/>
            <a:ext cx="873826" cy="599470"/>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7" name="角丸四角形 126"/>
          <p:cNvSpPr/>
          <p:nvPr/>
        </p:nvSpPr>
        <p:spPr>
          <a:xfrm>
            <a:off x="5578573" y="3113306"/>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8" name="角丸四角形 127"/>
          <p:cNvSpPr/>
          <p:nvPr/>
        </p:nvSpPr>
        <p:spPr>
          <a:xfrm>
            <a:off x="6287477" y="4377630"/>
            <a:ext cx="873826" cy="581374"/>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cxnSp>
        <p:nvCxnSpPr>
          <p:cNvPr id="129" name="直線コネクタ 128"/>
          <p:cNvCxnSpPr>
            <a:stCxn id="122" idx="3"/>
            <a:endCxn id="125" idx="1"/>
          </p:cNvCxnSpPr>
          <p:nvPr/>
        </p:nvCxnSpPr>
        <p:spPr>
          <a:xfrm flipV="1">
            <a:off x="5232234" y="2543155"/>
            <a:ext cx="346339" cy="11652"/>
          </a:xfrm>
          <a:prstGeom prst="line">
            <a:avLst/>
          </a:prstGeom>
          <a:ln w="25400"/>
        </p:spPr>
        <p:style>
          <a:lnRef idx="1">
            <a:schemeClr val="dk1"/>
          </a:lnRef>
          <a:fillRef idx="0">
            <a:schemeClr val="dk1"/>
          </a:fillRef>
          <a:effectRef idx="0">
            <a:schemeClr val="dk1"/>
          </a:effectRef>
          <a:fontRef idx="minor">
            <a:schemeClr val="tx1"/>
          </a:fontRef>
        </p:style>
      </p:cxnSp>
      <p:cxnSp>
        <p:nvCxnSpPr>
          <p:cNvPr id="130" name="直線コネクタ 129"/>
          <p:cNvCxnSpPr>
            <a:endCxn id="127" idx="1"/>
          </p:cNvCxnSpPr>
          <p:nvPr/>
        </p:nvCxnSpPr>
        <p:spPr>
          <a:xfrm>
            <a:off x="5226168" y="2581299"/>
            <a:ext cx="352405" cy="890275"/>
          </a:xfrm>
          <a:prstGeom prst="line">
            <a:avLst/>
          </a:prstGeom>
          <a:ln w="25400"/>
        </p:spPr>
        <p:style>
          <a:lnRef idx="1">
            <a:schemeClr val="dk1"/>
          </a:lnRef>
          <a:fillRef idx="0">
            <a:schemeClr val="dk1"/>
          </a:fillRef>
          <a:effectRef idx="0">
            <a:schemeClr val="dk1"/>
          </a:effectRef>
          <a:fontRef idx="minor">
            <a:schemeClr val="tx1"/>
          </a:fontRef>
        </p:style>
      </p:cxnSp>
      <p:cxnSp>
        <p:nvCxnSpPr>
          <p:cNvPr id="131" name="直線コネクタ 130"/>
          <p:cNvCxnSpPr>
            <a:endCxn id="126" idx="1"/>
          </p:cNvCxnSpPr>
          <p:nvPr/>
        </p:nvCxnSpPr>
        <p:spPr>
          <a:xfrm>
            <a:off x="5221035" y="3482684"/>
            <a:ext cx="331468" cy="75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132" name="直線コネクタ 131"/>
          <p:cNvCxnSpPr>
            <a:endCxn id="128" idx="1"/>
          </p:cNvCxnSpPr>
          <p:nvPr/>
        </p:nvCxnSpPr>
        <p:spPr>
          <a:xfrm>
            <a:off x="5228725" y="4460419"/>
            <a:ext cx="1058752" cy="207898"/>
          </a:xfrm>
          <a:prstGeom prst="line">
            <a:avLst/>
          </a:prstGeom>
          <a:ln w="25400"/>
        </p:spPr>
        <p:style>
          <a:lnRef idx="1">
            <a:schemeClr val="dk1"/>
          </a:lnRef>
          <a:fillRef idx="0">
            <a:schemeClr val="dk1"/>
          </a:fillRef>
          <a:effectRef idx="0">
            <a:schemeClr val="dk1"/>
          </a:effectRef>
          <a:fontRef idx="minor">
            <a:schemeClr val="tx1"/>
          </a:fontRef>
        </p:style>
      </p:cxnSp>
      <p:sp>
        <p:nvSpPr>
          <p:cNvPr id="133" name="テキスト ボックス 132"/>
          <p:cNvSpPr txBox="1"/>
          <p:nvPr/>
        </p:nvSpPr>
        <p:spPr>
          <a:xfrm>
            <a:off x="4023631" y="2086780"/>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4" name="テキスト ボックス 133"/>
          <p:cNvSpPr txBox="1"/>
          <p:nvPr/>
        </p:nvSpPr>
        <p:spPr>
          <a:xfrm>
            <a:off x="4050899" y="3932854"/>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5" name="テキスト ボックス 134"/>
          <p:cNvSpPr txBox="1"/>
          <p:nvPr/>
        </p:nvSpPr>
        <p:spPr>
          <a:xfrm>
            <a:off x="4053970" y="2969166"/>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6" name="テキスト ボックス 135"/>
          <p:cNvSpPr txBox="1"/>
          <p:nvPr/>
        </p:nvSpPr>
        <p:spPr>
          <a:xfrm>
            <a:off x="5658895" y="2998890"/>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7" name="テキスト ボックス 136"/>
          <p:cNvSpPr txBox="1"/>
          <p:nvPr/>
        </p:nvSpPr>
        <p:spPr>
          <a:xfrm>
            <a:off x="5657492" y="2089739"/>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8" name="テキスト ボックス 137"/>
          <p:cNvSpPr txBox="1"/>
          <p:nvPr/>
        </p:nvSpPr>
        <p:spPr>
          <a:xfrm>
            <a:off x="6484273" y="4212112"/>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39" name="テキスト ボックス 138"/>
          <p:cNvSpPr txBox="1"/>
          <p:nvPr/>
        </p:nvSpPr>
        <p:spPr>
          <a:xfrm>
            <a:off x="5601998" y="3843912"/>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grpSp>
        <p:nvGrpSpPr>
          <p:cNvPr id="140" name="グループ化 139"/>
          <p:cNvGrpSpPr/>
          <p:nvPr/>
        </p:nvGrpSpPr>
        <p:grpSpPr>
          <a:xfrm>
            <a:off x="4502861" y="2368060"/>
            <a:ext cx="812830" cy="523220"/>
            <a:chOff x="4097550" y="2118828"/>
            <a:chExt cx="812830" cy="523220"/>
          </a:xfrm>
        </p:grpSpPr>
        <p:sp>
          <p:nvSpPr>
            <p:cNvPr id="141" name="メモ 140"/>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2" name="テキスト ボックス 141"/>
            <p:cNvSpPr txBox="1"/>
            <p:nvPr/>
          </p:nvSpPr>
          <p:spPr>
            <a:xfrm>
              <a:off x="4097550" y="211882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43" name="グループ化 142"/>
          <p:cNvGrpSpPr/>
          <p:nvPr/>
        </p:nvGrpSpPr>
        <p:grpSpPr>
          <a:xfrm>
            <a:off x="5573397" y="2312297"/>
            <a:ext cx="856119" cy="523220"/>
            <a:chOff x="4063884" y="2135134"/>
            <a:chExt cx="856119" cy="523220"/>
          </a:xfrm>
        </p:grpSpPr>
        <p:sp>
          <p:nvSpPr>
            <p:cNvPr id="144" name="メモ 143"/>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 name="テキスト ボックス 144"/>
            <p:cNvSpPr txBox="1"/>
            <p:nvPr/>
          </p:nvSpPr>
          <p:spPr>
            <a:xfrm>
              <a:off x="4063884" y="2135134"/>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46" name="グループ化 145"/>
          <p:cNvGrpSpPr/>
          <p:nvPr/>
        </p:nvGrpSpPr>
        <p:grpSpPr>
          <a:xfrm>
            <a:off x="5669484" y="3191661"/>
            <a:ext cx="856119" cy="523220"/>
            <a:chOff x="4104843" y="2127245"/>
            <a:chExt cx="856119" cy="523220"/>
          </a:xfrm>
        </p:grpSpPr>
        <p:sp>
          <p:nvSpPr>
            <p:cNvPr id="147" name="メモ 146"/>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テキスト ボックス 147"/>
            <p:cNvSpPr txBox="1"/>
            <p:nvPr/>
          </p:nvSpPr>
          <p:spPr>
            <a:xfrm>
              <a:off x="4104843" y="2127245"/>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49" name="グループ化 148"/>
          <p:cNvGrpSpPr/>
          <p:nvPr/>
        </p:nvGrpSpPr>
        <p:grpSpPr>
          <a:xfrm>
            <a:off x="6123855" y="2193362"/>
            <a:ext cx="856119" cy="523220"/>
            <a:chOff x="4090865" y="2119051"/>
            <a:chExt cx="856119" cy="523220"/>
          </a:xfrm>
        </p:grpSpPr>
        <p:sp>
          <p:nvSpPr>
            <p:cNvPr id="150" name="メモ 149"/>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1" name="テキスト ボックス 150"/>
            <p:cNvSpPr txBox="1"/>
            <p:nvPr/>
          </p:nvSpPr>
          <p:spPr>
            <a:xfrm>
              <a:off x="4090865" y="2119051"/>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52" name="グループ化 151"/>
          <p:cNvGrpSpPr/>
          <p:nvPr/>
        </p:nvGrpSpPr>
        <p:grpSpPr>
          <a:xfrm>
            <a:off x="5685458" y="4038703"/>
            <a:ext cx="856119" cy="523220"/>
            <a:chOff x="4096714" y="2140405"/>
            <a:chExt cx="856119" cy="523220"/>
          </a:xfrm>
        </p:grpSpPr>
        <p:sp>
          <p:nvSpPr>
            <p:cNvPr id="153" name="メモ 152"/>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テキスト ボックス 153"/>
            <p:cNvSpPr txBox="1"/>
            <p:nvPr/>
          </p:nvSpPr>
          <p:spPr>
            <a:xfrm>
              <a:off x="4096714" y="2140405"/>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55" name="グループ化 154"/>
          <p:cNvGrpSpPr/>
          <p:nvPr/>
        </p:nvGrpSpPr>
        <p:grpSpPr>
          <a:xfrm>
            <a:off x="6365048" y="4440596"/>
            <a:ext cx="856119" cy="523220"/>
            <a:chOff x="4081231" y="2134307"/>
            <a:chExt cx="856119" cy="523220"/>
          </a:xfrm>
        </p:grpSpPr>
        <p:sp>
          <p:nvSpPr>
            <p:cNvPr id="156" name="メモ 155"/>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7" name="テキスト ボックス 156"/>
            <p:cNvSpPr txBox="1"/>
            <p:nvPr/>
          </p:nvSpPr>
          <p:spPr>
            <a:xfrm>
              <a:off x="4081231" y="2134307"/>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58" name="グループ化 157"/>
          <p:cNvGrpSpPr/>
          <p:nvPr/>
        </p:nvGrpSpPr>
        <p:grpSpPr>
          <a:xfrm>
            <a:off x="6084460" y="3353449"/>
            <a:ext cx="856119" cy="523220"/>
            <a:chOff x="4088852" y="2136259"/>
            <a:chExt cx="856119" cy="523220"/>
          </a:xfrm>
        </p:grpSpPr>
        <p:sp>
          <p:nvSpPr>
            <p:cNvPr id="159" name="メモ 158"/>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テキスト ボックス 159"/>
            <p:cNvSpPr txBox="1"/>
            <p:nvPr/>
          </p:nvSpPr>
          <p:spPr>
            <a:xfrm>
              <a:off x="4088852" y="2136259"/>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61" name="グループ化 160"/>
          <p:cNvGrpSpPr/>
          <p:nvPr/>
        </p:nvGrpSpPr>
        <p:grpSpPr>
          <a:xfrm>
            <a:off x="3939783" y="2312297"/>
            <a:ext cx="812830" cy="523220"/>
            <a:chOff x="4088825" y="2135165"/>
            <a:chExt cx="812830" cy="523220"/>
          </a:xfrm>
        </p:grpSpPr>
        <p:sp>
          <p:nvSpPr>
            <p:cNvPr id="162" name="メモ 161"/>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テキスト ボックス 162"/>
            <p:cNvSpPr txBox="1"/>
            <p:nvPr/>
          </p:nvSpPr>
          <p:spPr>
            <a:xfrm>
              <a:off x="4088825" y="2135165"/>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64" name="グループ化 163"/>
          <p:cNvGrpSpPr/>
          <p:nvPr/>
        </p:nvGrpSpPr>
        <p:grpSpPr>
          <a:xfrm>
            <a:off x="4007814" y="3111133"/>
            <a:ext cx="812830" cy="523220"/>
            <a:chOff x="4113164" y="2136391"/>
            <a:chExt cx="812830" cy="523220"/>
          </a:xfrm>
        </p:grpSpPr>
        <p:sp>
          <p:nvSpPr>
            <p:cNvPr id="165" name="メモ 164"/>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6" name="テキスト ボックス 165"/>
            <p:cNvSpPr txBox="1"/>
            <p:nvPr/>
          </p:nvSpPr>
          <p:spPr>
            <a:xfrm>
              <a:off x="4113164" y="2136391"/>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67" name="グループ化 166"/>
          <p:cNvGrpSpPr/>
          <p:nvPr/>
        </p:nvGrpSpPr>
        <p:grpSpPr>
          <a:xfrm>
            <a:off x="4507183" y="3269629"/>
            <a:ext cx="812830" cy="523220"/>
            <a:chOff x="4098131" y="2144048"/>
            <a:chExt cx="812830" cy="523220"/>
          </a:xfrm>
        </p:grpSpPr>
        <p:sp>
          <p:nvSpPr>
            <p:cNvPr id="168" name="メモ 167"/>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9" name="テキスト ボックス 168"/>
            <p:cNvSpPr txBox="1"/>
            <p:nvPr/>
          </p:nvSpPr>
          <p:spPr>
            <a:xfrm>
              <a:off x="4098131" y="214404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70" name="グループ化 169"/>
          <p:cNvGrpSpPr/>
          <p:nvPr/>
        </p:nvGrpSpPr>
        <p:grpSpPr>
          <a:xfrm>
            <a:off x="3999080" y="3335852"/>
            <a:ext cx="812830" cy="523220"/>
            <a:chOff x="4081451" y="2136008"/>
            <a:chExt cx="812830" cy="523220"/>
          </a:xfrm>
        </p:grpSpPr>
        <p:sp>
          <p:nvSpPr>
            <p:cNvPr id="171" name="メモ 170"/>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2" name="テキスト ボックス 171"/>
            <p:cNvSpPr txBox="1"/>
            <p:nvPr/>
          </p:nvSpPr>
          <p:spPr>
            <a:xfrm>
              <a:off x="4081451" y="213600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73" name="グループ化 172"/>
          <p:cNvGrpSpPr/>
          <p:nvPr/>
        </p:nvGrpSpPr>
        <p:grpSpPr>
          <a:xfrm>
            <a:off x="4050640" y="4112721"/>
            <a:ext cx="812830" cy="523220"/>
            <a:chOff x="4099189" y="2117711"/>
            <a:chExt cx="812830" cy="523220"/>
          </a:xfrm>
        </p:grpSpPr>
        <p:sp>
          <p:nvSpPr>
            <p:cNvPr id="174" name="メモ 173"/>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5" name="テキスト ボックス 174"/>
            <p:cNvSpPr txBox="1"/>
            <p:nvPr/>
          </p:nvSpPr>
          <p:spPr>
            <a:xfrm>
              <a:off x="4099189" y="2117711"/>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76" name="グループ化 175"/>
          <p:cNvGrpSpPr/>
          <p:nvPr/>
        </p:nvGrpSpPr>
        <p:grpSpPr>
          <a:xfrm>
            <a:off x="4461082" y="4281017"/>
            <a:ext cx="812830" cy="523220"/>
            <a:chOff x="4097298" y="2135882"/>
            <a:chExt cx="812830" cy="523220"/>
          </a:xfrm>
        </p:grpSpPr>
        <p:sp>
          <p:nvSpPr>
            <p:cNvPr id="177" name="メモ 176"/>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8" name="テキスト ボックス 177"/>
            <p:cNvSpPr txBox="1"/>
            <p:nvPr/>
          </p:nvSpPr>
          <p:spPr>
            <a:xfrm>
              <a:off x="4097298" y="2135882"/>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spTree>
    <p:extLst>
      <p:ext uri="{BB962C8B-B14F-4D97-AF65-F5344CB8AC3E}">
        <p14:creationId xmlns:p14="http://schemas.microsoft.com/office/powerpoint/2010/main" val="2559829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16"/>
          <p:cNvSpPr/>
          <p:nvPr/>
        </p:nvSpPr>
        <p:spPr>
          <a:xfrm>
            <a:off x="8356477" y="144966"/>
            <a:ext cx="540000" cy="36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385512" y="1836130"/>
            <a:ext cx="8319409" cy="1077218"/>
          </a:xfrm>
          <a:prstGeom prst="rect">
            <a:avLst/>
          </a:prstGeom>
          <a:noFill/>
        </p:spPr>
        <p:txBody>
          <a:bodyPr wrap="square" rtlCol="0">
            <a:spAutoFit/>
          </a:bodyPr>
          <a:lstStyle/>
          <a:p>
            <a:r>
              <a:rPr lang="ja-JP" altLang="en-US" sz="3200" dirty="0">
                <a:latin typeface="Meiryo UI" panose="020B0604030504040204" pitchFamily="50" charset="-128"/>
                <a:ea typeface="Meiryo UI" panose="020B0604030504040204" pitchFamily="50" charset="-128"/>
                <a:cs typeface="Meiryo UI" panose="020B0604030504040204" pitchFamily="50" charset="-128"/>
              </a:rPr>
              <a:t>本日</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の演習を参考に、各自が</a:t>
            </a:r>
            <a:r>
              <a:rPr lang="en-US" altLang="ja-JP" sz="3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明日</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からできること</a:t>
            </a:r>
            <a:r>
              <a:rPr lang="en-US" altLang="ja-JP" sz="3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を考えましょう</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56477" y="970155"/>
            <a:ext cx="8640000" cy="5633297"/>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7"/>
          <p:cNvSpPr/>
          <p:nvPr/>
        </p:nvSpPr>
        <p:spPr>
          <a:xfrm>
            <a:off x="398948" y="144966"/>
            <a:ext cx="1620000" cy="1620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757542" y="708545"/>
            <a:ext cx="902812" cy="523220"/>
          </a:xfrm>
          <a:prstGeom prst="rect">
            <a:avLst/>
          </a:prstGeom>
          <a:noFill/>
        </p:spPr>
        <p:txBody>
          <a:bodyPr wrap="none" rtlCol="0">
            <a:spAutoFit/>
          </a:bodyPr>
          <a:lstStyle/>
          <a:p>
            <a:pPr algn="ct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省察</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正方形/長方形 153"/>
          <p:cNvSpPr/>
          <p:nvPr/>
        </p:nvSpPr>
        <p:spPr>
          <a:xfrm>
            <a:off x="544453" y="2984512"/>
            <a:ext cx="4752894" cy="333837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5" name="テキスト ボックス 154"/>
          <p:cNvSpPr txBox="1"/>
          <p:nvPr/>
        </p:nvSpPr>
        <p:spPr>
          <a:xfrm>
            <a:off x="2126613" y="3052754"/>
            <a:ext cx="1588574" cy="369332"/>
          </a:xfrm>
          <a:prstGeom prst="rect">
            <a:avLst/>
          </a:prstGeom>
          <a:noFill/>
        </p:spPr>
        <p:txBody>
          <a:bodyPr wrap="square" rtlCol="0">
            <a:spAutoFit/>
          </a:bodyPr>
          <a:lstStyle/>
          <a:p>
            <a:r>
              <a:rPr kumimoji="1" lang="ja-JP" altLang="en-US" b="1" dirty="0" smtClean="0">
                <a:solidFill>
                  <a:srgbClr val="FF0000"/>
                </a:solidFill>
              </a:rPr>
              <a:t>教師の手立て</a:t>
            </a:r>
            <a:endParaRPr kumimoji="1" lang="en-US" altLang="ja-JP" b="1" dirty="0" smtClean="0">
              <a:solidFill>
                <a:srgbClr val="FF0000"/>
              </a:solidFill>
            </a:endParaRPr>
          </a:p>
        </p:txBody>
      </p:sp>
      <p:sp>
        <p:nvSpPr>
          <p:cNvPr id="156" name="テキスト ボックス 155"/>
          <p:cNvSpPr txBox="1"/>
          <p:nvPr/>
        </p:nvSpPr>
        <p:spPr>
          <a:xfrm>
            <a:off x="397408" y="3039617"/>
            <a:ext cx="1729205" cy="369332"/>
          </a:xfrm>
          <a:prstGeom prst="rect">
            <a:avLst/>
          </a:prstGeom>
          <a:noFill/>
        </p:spPr>
        <p:txBody>
          <a:bodyPr wrap="square" rtlCol="0">
            <a:spAutoFit/>
          </a:bodyPr>
          <a:lstStyle/>
          <a:p>
            <a:pPr algn="ctr"/>
            <a:r>
              <a:rPr kumimoji="1" lang="ja-JP" altLang="en-US" b="1" dirty="0" smtClean="0">
                <a:solidFill>
                  <a:srgbClr val="FF0000"/>
                </a:solidFill>
              </a:rPr>
              <a:t>子供の学ぶ姿</a:t>
            </a:r>
            <a:endParaRPr kumimoji="1" lang="en-US" altLang="ja-JP" b="1" dirty="0" smtClean="0">
              <a:solidFill>
                <a:srgbClr val="FF0000"/>
              </a:solidFill>
            </a:endParaRPr>
          </a:p>
        </p:txBody>
      </p:sp>
      <p:cxnSp>
        <p:nvCxnSpPr>
          <p:cNvPr id="157" name="直線コネクタ 156"/>
          <p:cNvCxnSpPr/>
          <p:nvPr/>
        </p:nvCxnSpPr>
        <p:spPr>
          <a:xfrm>
            <a:off x="3975139" y="3184734"/>
            <a:ext cx="0" cy="3038462"/>
          </a:xfrm>
          <a:prstGeom prst="line">
            <a:avLst/>
          </a:prstGeom>
        </p:spPr>
        <p:style>
          <a:lnRef idx="1">
            <a:schemeClr val="dk1"/>
          </a:lnRef>
          <a:fillRef idx="0">
            <a:schemeClr val="dk1"/>
          </a:fillRef>
          <a:effectRef idx="0">
            <a:schemeClr val="dk1"/>
          </a:effectRef>
          <a:fontRef idx="minor">
            <a:schemeClr val="tx1"/>
          </a:fontRef>
        </p:style>
      </p:cxnSp>
      <p:sp>
        <p:nvSpPr>
          <p:cNvPr id="158" name="角丸四角形 157"/>
          <p:cNvSpPr/>
          <p:nvPr/>
        </p:nvSpPr>
        <p:spPr>
          <a:xfrm>
            <a:off x="646066" y="3529696"/>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59" name="角丸四角形 158"/>
          <p:cNvSpPr/>
          <p:nvPr/>
        </p:nvSpPr>
        <p:spPr>
          <a:xfrm>
            <a:off x="646066" y="5373889"/>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0" name="角丸四角形 159"/>
          <p:cNvSpPr/>
          <p:nvPr/>
        </p:nvSpPr>
        <p:spPr>
          <a:xfrm>
            <a:off x="646067" y="4446463"/>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1" name="角丸四角形 160"/>
          <p:cNvSpPr/>
          <p:nvPr/>
        </p:nvSpPr>
        <p:spPr>
          <a:xfrm>
            <a:off x="2231534" y="3527329"/>
            <a:ext cx="1239129" cy="69796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2" name="角丸四角形 161"/>
          <p:cNvSpPr/>
          <p:nvPr/>
        </p:nvSpPr>
        <p:spPr>
          <a:xfrm>
            <a:off x="2205464" y="5269920"/>
            <a:ext cx="873826" cy="599470"/>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3" name="角丸四角形 162"/>
          <p:cNvSpPr/>
          <p:nvPr/>
        </p:nvSpPr>
        <p:spPr>
          <a:xfrm>
            <a:off x="2231534" y="4446463"/>
            <a:ext cx="1239129" cy="716536"/>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4" name="角丸四角形 163"/>
          <p:cNvSpPr/>
          <p:nvPr/>
        </p:nvSpPr>
        <p:spPr>
          <a:xfrm>
            <a:off x="2940438" y="5710787"/>
            <a:ext cx="873826" cy="581374"/>
          </a:xfrm>
          <a:prstGeom prst="round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cxnSp>
        <p:nvCxnSpPr>
          <p:cNvPr id="165" name="直線コネクタ 164"/>
          <p:cNvCxnSpPr>
            <a:stCxn id="158" idx="3"/>
            <a:endCxn id="161" idx="1"/>
          </p:cNvCxnSpPr>
          <p:nvPr/>
        </p:nvCxnSpPr>
        <p:spPr>
          <a:xfrm flipV="1">
            <a:off x="1885195" y="3876312"/>
            <a:ext cx="346339" cy="11652"/>
          </a:xfrm>
          <a:prstGeom prst="line">
            <a:avLst/>
          </a:prstGeom>
          <a:ln w="25400"/>
        </p:spPr>
        <p:style>
          <a:lnRef idx="1">
            <a:schemeClr val="dk1"/>
          </a:lnRef>
          <a:fillRef idx="0">
            <a:schemeClr val="dk1"/>
          </a:fillRef>
          <a:effectRef idx="0">
            <a:schemeClr val="dk1"/>
          </a:effectRef>
          <a:fontRef idx="minor">
            <a:schemeClr val="tx1"/>
          </a:fontRef>
        </p:style>
      </p:cxnSp>
      <p:cxnSp>
        <p:nvCxnSpPr>
          <p:cNvPr id="166" name="直線コネクタ 165"/>
          <p:cNvCxnSpPr>
            <a:endCxn id="163" idx="1"/>
          </p:cNvCxnSpPr>
          <p:nvPr/>
        </p:nvCxnSpPr>
        <p:spPr>
          <a:xfrm>
            <a:off x="1879129" y="3914456"/>
            <a:ext cx="352405" cy="890275"/>
          </a:xfrm>
          <a:prstGeom prst="line">
            <a:avLst/>
          </a:prstGeom>
          <a:ln w="25400"/>
        </p:spPr>
        <p:style>
          <a:lnRef idx="1">
            <a:schemeClr val="dk1"/>
          </a:lnRef>
          <a:fillRef idx="0">
            <a:schemeClr val="dk1"/>
          </a:fillRef>
          <a:effectRef idx="0">
            <a:schemeClr val="dk1"/>
          </a:effectRef>
          <a:fontRef idx="minor">
            <a:schemeClr val="tx1"/>
          </a:fontRef>
        </p:style>
      </p:cxnSp>
      <p:cxnSp>
        <p:nvCxnSpPr>
          <p:cNvPr id="167" name="直線コネクタ 166"/>
          <p:cNvCxnSpPr>
            <a:endCxn id="162" idx="1"/>
          </p:cNvCxnSpPr>
          <p:nvPr/>
        </p:nvCxnSpPr>
        <p:spPr>
          <a:xfrm>
            <a:off x="1873996" y="4815841"/>
            <a:ext cx="331468" cy="75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168" name="直線コネクタ 167"/>
          <p:cNvCxnSpPr>
            <a:endCxn id="164" idx="1"/>
          </p:cNvCxnSpPr>
          <p:nvPr/>
        </p:nvCxnSpPr>
        <p:spPr>
          <a:xfrm>
            <a:off x="1881686" y="5793576"/>
            <a:ext cx="1058752" cy="207898"/>
          </a:xfrm>
          <a:prstGeom prst="line">
            <a:avLst/>
          </a:prstGeom>
          <a:ln w="25400"/>
        </p:spPr>
        <p:style>
          <a:lnRef idx="1">
            <a:schemeClr val="dk1"/>
          </a:lnRef>
          <a:fillRef idx="0">
            <a:schemeClr val="dk1"/>
          </a:fillRef>
          <a:effectRef idx="0">
            <a:schemeClr val="dk1"/>
          </a:effectRef>
          <a:fontRef idx="minor">
            <a:schemeClr val="tx1"/>
          </a:fontRef>
        </p:style>
      </p:cxnSp>
      <p:sp>
        <p:nvSpPr>
          <p:cNvPr id="169" name="テキスト ボックス 168"/>
          <p:cNvSpPr txBox="1"/>
          <p:nvPr/>
        </p:nvSpPr>
        <p:spPr>
          <a:xfrm>
            <a:off x="676592" y="3419937"/>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0" name="テキスト ボックス 169"/>
          <p:cNvSpPr txBox="1"/>
          <p:nvPr/>
        </p:nvSpPr>
        <p:spPr>
          <a:xfrm>
            <a:off x="703860" y="5266011"/>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1" name="テキスト ボックス 170"/>
          <p:cNvSpPr txBox="1"/>
          <p:nvPr/>
        </p:nvSpPr>
        <p:spPr>
          <a:xfrm>
            <a:off x="706931" y="4302323"/>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2" name="テキスト ボックス 171"/>
          <p:cNvSpPr txBox="1"/>
          <p:nvPr/>
        </p:nvSpPr>
        <p:spPr>
          <a:xfrm>
            <a:off x="2311856" y="4332047"/>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3" name="テキスト ボックス 172"/>
          <p:cNvSpPr txBox="1"/>
          <p:nvPr/>
        </p:nvSpPr>
        <p:spPr>
          <a:xfrm>
            <a:off x="2310453" y="3422896"/>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4" name="テキスト ボックス 173"/>
          <p:cNvSpPr txBox="1"/>
          <p:nvPr/>
        </p:nvSpPr>
        <p:spPr>
          <a:xfrm>
            <a:off x="3137234" y="5545269"/>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sp>
        <p:nvSpPr>
          <p:cNvPr id="175" name="テキスト ボックス 174"/>
          <p:cNvSpPr txBox="1"/>
          <p:nvPr/>
        </p:nvSpPr>
        <p:spPr>
          <a:xfrm>
            <a:off x="2254959" y="5177069"/>
            <a:ext cx="738012" cy="276999"/>
          </a:xfrm>
          <a:prstGeom prst="rect">
            <a:avLst/>
          </a:prstGeom>
          <a:solidFill>
            <a:schemeClr val="bg1"/>
          </a:solidFill>
        </p:spPr>
        <p:txBody>
          <a:bodyPr wrap="square" rtlCol="0">
            <a:spAutoFit/>
          </a:bodyPr>
          <a:lstStyle/>
          <a:p>
            <a:pPr algn="ctr"/>
            <a:r>
              <a:rPr kumimoji="1" lang="ja-JP" altLang="en-US" sz="1200" b="1" dirty="0" smtClean="0">
                <a:solidFill>
                  <a:srgbClr val="0070C0"/>
                </a:solidFill>
              </a:rPr>
              <a:t>タイトル</a:t>
            </a:r>
            <a:endParaRPr kumimoji="1" lang="en-US" altLang="ja-JP" sz="1200" b="1" dirty="0" smtClean="0">
              <a:solidFill>
                <a:srgbClr val="0070C0"/>
              </a:solidFill>
            </a:endParaRPr>
          </a:p>
        </p:txBody>
      </p:sp>
      <p:grpSp>
        <p:nvGrpSpPr>
          <p:cNvPr id="176" name="グループ化 175"/>
          <p:cNvGrpSpPr/>
          <p:nvPr/>
        </p:nvGrpSpPr>
        <p:grpSpPr>
          <a:xfrm>
            <a:off x="1155822" y="3701217"/>
            <a:ext cx="812830" cy="523220"/>
            <a:chOff x="4097550" y="2118828"/>
            <a:chExt cx="812830" cy="523220"/>
          </a:xfrm>
        </p:grpSpPr>
        <p:sp>
          <p:nvSpPr>
            <p:cNvPr id="177" name="メモ 176"/>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8" name="テキスト ボックス 177"/>
            <p:cNvSpPr txBox="1"/>
            <p:nvPr/>
          </p:nvSpPr>
          <p:spPr>
            <a:xfrm>
              <a:off x="4097550" y="211882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179" name="グループ化 178"/>
          <p:cNvGrpSpPr/>
          <p:nvPr/>
        </p:nvGrpSpPr>
        <p:grpSpPr>
          <a:xfrm>
            <a:off x="2226358" y="3645454"/>
            <a:ext cx="856119" cy="523220"/>
            <a:chOff x="4063884" y="2135134"/>
            <a:chExt cx="856119" cy="523220"/>
          </a:xfrm>
        </p:grpSpPr>
        <p:sp>
          <p:nvSpPr>
            <p:cNvPr id="180" name="メモ 179"/>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1" name="テキスト ボックス 180"/>
            <p:cNvSpPr txBox="1"/>
            <p:nvPr/>
          </p:nvSpPr>
          <p:spPr>
            <a:xfrm>
              <a:off x="4063884" y="2135134"/>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82" name="グループ化 181"/>
          <p:cNvGrpSpPr/>
          <p:nvPr/>
        </p:nvGrpSpPr>
        <p:grpSpPr>
          <a:xfrm>
            <a:off x="2322445" y="4524818"/>
            <a:ext cx="856119" cy="523220"/>
            <a:chOff x="4104843" y="2127245"/>
            <a:chExt cx="856119" cy="523220"/>
          </a:xfrm>
        </p:grpSpPr>
        <p:sp>
          <p:nvSpPr>
            <p:cNvPr id="183" name="メモ 182"/>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4" name="テキスト ボックス 183"/>
            <p:cNvSpPr txBox="1"/>
            <p:nvPr/>
          </p:nvSpPr>
          <p:spPr>
            <a:xfrm>
              <a:off x="4104843" y="2127245"/>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85" name="グループ化 184"/>
          <p:cNvGrpSpPr/>
          <p:nvPr/>
        </p:nvGrpSpPr>
        <p:grpSpPr>
          <a:xfrm>
            <a:off x="2776816" y="3526519"/>
            <a:ext cx="856119" cy="523220"/>
            <a:chOff x="4090865" y="2119051"/>
            <a:chExt cx="856119" cy="523220"/>
          </a:xfrm>
        </p:grpSpPr>
        <p:sp>
          <p:nvSpPr>
            <p:cNvPr id="186" name="メモ 185"/>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7" name="テキスト ボックス 186"/>
            <p:cNvSpPr txBox="1"/>
            <p:nvPr/>
          </p:nvSpPr>
          <p:spPr>
            <a:xfrm>
              <a:off x="4090865" y="2119051"/>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88" name="グループ化 187"/>
          <p:cNvGrpSpPr/>
          <p:nvPr/>
        </p:nvGrpSpPr>
        <p:grpSpPr>
          <a:xfrm>
            <a:off x="2338419" y="5371860"/>
            <a:ext cx="856119" cy="523220"/>
            <a:chOff x="4096714" y="2140405"/>
            <a:chExt cx="856119" cy="523220"/>
          </a:xfrm>
        </p:grpSpPr>
        <p:sp>
          <p:nvSpPr>
            <p:cNvPr id="189" name="メモ 188"/>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0" name="テキスト ボックス 189"/>
            <p:cNvSpPr txBox="1"/>
            <p:nvPr/>
          </p:nvSpPr>
          <p:spPr>
            <a:xfrm>
              <a:off x="4096714" y="2140405"/>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91" name="グループ化 190"/>
          <p:cNvGrpSpPr/>
          <p:nvPr/>
        </p:nvGrpSpPr>
        <p:grpSpPr>
          <a:xfrm>
            <a:off x="3018009" y="5773753"/>
            <a:ext cx="856119" cy="523220"/>
            <a:chOff x="4081231" y="2134307"/>
            <a:chExt cx="856119" cy="523220"/>
          </a:xfrm>
        </p:grpSpPr>
        <p:sp>
          <p:nvSpPr>
            <p:cNvPr id="192" name="メモ 191"/>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3" name="テキスト ボックス 192"/>
            <p:cNvSpPr txBox="1"/>
            <p:nvPr/>
          </p:nvSpPr>
          <p:spPr>
            <a:xfrm>
              <a:off x="4081231" y="2134307"/>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94" name="グループ化 193"/>
          <p:cNvGrpSpPr/>
          <p:nvPr/>
        </p:nvGrpSpPr>
        <p:grpSpPr>
          <a:xfrm>
            <a:off x="2737421" y="4686606"/>
            <a:ext cx="856119" cy="523220"/>
            <a:chOff x="4088852" y="2136259"/>
            <a:chExt cx="856119" cy="523220"/>
          </a:xfrm>
        </p:grpSpPr>
        <p:sp>
          <p:nvSpPr>
            <p:cNvPr id="195" name="メモ 194"/>
            <p:cNvSpPr/>
            <p:nvPr/>
          </p:nvSpPr>
          <p:spPr>
            <a:xfrm>
              <a:off x="4140599" y="2194594"/>
              <a:ext cx="621369" cy="400923"/>
            </a:xfrm>
            <a:prstGeom prst="foldedCorner">
              <a:avLst/>
            </a:prstGeom>
            <a:solidFill>
              <a:srgbClr val="FF99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6" name="テキスト ボックス 195"/>
            <p:cNvSpPr txBox="1"/>
            <p:nvPr/>
          </p:nvSpPr>
          <p:spPr>
            <a:xfrm>
              <a:off x="4088852" y="2136259"/>
              <a:ext cx="856119" cy="523220"/>
            </a:xfrm>
            <a:prstGeom prst="rect">
              <a:avLst/>
            </a:prstGeom>
            <a:noFill/>
          </p:spPr>
          <p:txBody>
            <a:bodyPr wrap="square" rtlCol="0">
              <a:spAutoFit/>
            </a:bodyPr>
            <a:lstStyle/>
            <a:p>
              <a:r>
                <a:rPr lang="ja-JP" altLang="en-US" sz="1400" dirty="0" smtClean="0"/>
                <a:t>教師の手立て</a:t>
              </a:r>
              <a:endParaRPr kumimoji="1" lang="ja-JP" altLang="en-US" sz="1400" dirty="0"/>
            </a:p>
          </p:txBody>
        </p:sp>
      </p:grpSp>
      <p:grpSp>
        <p:nvGrpSpPr>
          <p:cNvPr id="199" name="グループ化 198"/>
          <p:cNvGrpSpPr/>
          <p:nvPr/>
        </p:nvGrpSpPr>
        <p:grpSpPr>
          <a:xfrm>
            <a:off x="592744" y="3645454"/>
            <a:ext cx="812830" cy="523220"/>
            <a:chOff x="4088825" y="2135165"/>
            <a:chExt cx="812830" cy="523220"/>
          </a:xfrm>
        </p:grpSpPr>
        <p:sp>
          <p:nvSpPr>
            <p:cNvPr id="200" name="メモ 199"/>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1" name="テキスト ボックス 200"/>
            <p:cNvSpPr txBox="1"/>
            <p:nvPr/>
          </p:nvSpPr>
          <p:spPr>
            <a:xfrm>
              <a:off x="4088825" y="2135165"/>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202" name="グループ化 201"/>
          <p:cNvGrpSpPr/>
          <p:nvPr/>
        </p:nvGrpSpPr>
        <p:grpSpPr>
          <a:xfrm>
            <a:off x="660775" y="4444290"/>
            <a:ext cx="812830" cy="523220"/>
            <a:chOff x="4113164" y="2136391"/>
            <a:chExt cx="812830" cy="523220"/>
          </a:xfrm>
        </p:grpSpPr>
        <p:sp>
          <p:nvSpPr>
            <p:cNvPr id="203" name="メモ 202"/>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4" name="テキスト ボックス 203"/>
            <p:cNvSpPr txBox="1"/>
            <p:nvPr/>
          </p:nvSpPr>
          <p:spPr>
            <a:xfrm>
              <a:off x="4113164" y="2136391"/>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205" name="グループ化 204"/>
          <p:cNvGrpSpPr/>
          <p:nvPr/>
        </p:nvGrpSpPr>
        <p:grpSpPr>
          <a:xfrm>
            <a:off x="1160144" y="4602786"/>
            <a:ext cx="812830" cy="523220"/>
            <a:chOff x="4098131" y="2144048"/>
            <a:chExt cx="812830" cy="523220"/>
          </a:xfrm>
        </p:grpSpPr>
        <p:sp>
          <p:nvSpPr>
            <p:cNvPr id="206" name="メモ 205"/>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 name="テキスト ボックス 206"/>
            <p:cNvSpPr txBox="1"/>
            <p:nvPr/>
          </p:nvSpPr>
          <p:spPr>
            <a:xfrm>
              <a:off x="4098131" y="214404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208" name="グループ化 207"/>
          <p:cNvGrpSpPr/>
          <p:nvPr/>
        </p:nvGrpSpPr>
        <p:grpSpPr>
          <a:xfrm>
            <a:off x="652041" y="4669009"/>
            <a:ext cx="812830" cy="523220"/>
            <a:chOff x="4081451" y="2136008"/>
            <a:chExt cx="812830" cy="523220"/>
          </a:xfrm>
        </p:grpSpPr>
        <p:sp>
          <p:nvSpPr>
            <p:cNvPr id="209" name="メモ 208"/>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 name="テキスト ボックス 209"/>
            <p:cNvSpPr txBox="1"/>
            <p:nvPr/>
          </p:nvSpPr>
          <p:spPr>
            <a:xfrm>
              <a:off x="4081451" y="2136008"/>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211" name="グループ化 210"/>
          <p:cNvGrpSpPr/>
          <p:nvPr/>
        </p:nvGrpSpPr>
        <p:grpSpPr>
          <a:xfrm>
            <a:off x="703601" y="5445878"/>
            <a:ext cx="812830" cy="523220"/>
            <a:chOff x="4099189" y="2117711"/>
            <a:chExt cx="812830" cy="523220"/>
          </a:xfrm>
        </p:grpSpPr>
        <p:sp>
          <p:nvSpPr>
            <p:cNvPr id="212" name="メモ 211"/>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3" name="テキスト ボックス 212"/>
            <p:cNvSpPr txBox="1"/>
            <p:nvPr/>
          </p:nvSpPr>
          <p:spPr>
            <a:xfrm>
              <a:off x="4099189" y="2117711"/>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214" name="グループ化 213"/>
          <p:cNvGrpSpPr/>
          <p:nvPr/>
        </p:nvGrpSpPr>
        <p:grpSpPr>
          <a:xfrm>
            <a:off x="1114043" y="5614174"/>
            <a:ext cx="812830" cy="523220"/>
            <a:chOff x="4097298" y="2135882"/>
            <a:chExt cx="812830" cy="523220"/>
          </a:xfrm>
        </p:grpSpPr>
        <p:sp>
          <p:nvSpPr>
            <p:cNvPr id="215" name="メモ 214"/>
            <p:cNvSpPr/>
            <p:nvPr/>
          </p:nvSpPr>
          <p:spPr>
            <a:xfrm>
              <a:off x="4140599" y="2194594"/>
              <a:ext cx="621369" cy="400923"/>
            </a:xfrm>
            <a:prstGeom prst="foldedCorner">
              <a:avLst/>
            </a:prstGeom>
            <a:solidFill>
              <a:srgbClr val="66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6" name="テキスト ボックス 215"/>
            <p:cNvSpPr txBox="1"/>
            <p:nvPr/>
          </p:nvSpPr>
          <p:spPr>
            <a:xfrm>
              <a:off x="4097298" y="2135882"/>
              <a:ext cx="812830" cy="523220"/>
            </a:xfrm>
            <a:prstGeom prst="rect">
              <a:avLst/>
            </a:prstGeom>
            <a:noFill/>
          </p:spPr>
          <p:txBody>
            <a:bodyPr wrap="square" rtlCol="0">
              <a:spAutoFit/>
            </a:bodyPr>
            <a:lstStyle/>
            <a:p>
              <a:r>
                <a:rPr lang="ja-JP" altLang="en-US" sz="1400" dirty="0"/>
                <a:t>子供</a:t>
              </a:r>
              <a:r>
                <a:rPr lang="ja-JP" altLang="en-US" sz="1400" dirty="0" smtClean="0"/>
                <a:t>の学ぶ姿</a:t>
              </a:r>
              <a:endParaRPr kumimoji="1" lang="ja-JP" altLang="en-US" sz="1400" dirty="0"/>
            </a:p>
          </p:txBody>
        </p:sp>
      </p:grpSp>
      <p:grpSp>
        <p:nvGrpSpPr>
          <p:cNvPr id="71" name="グループ化 70"/>
          <p:cNvGrpSpPr/>
          <p:nvPr/>
        </p:nvGrpSpPr>
        <p:grpSpPr>
          <a:xfrm>
            <a:off x="4020409" y="3052754"/>
            <a:ext cx="1318184" cy="613644"/>
            <a:chOff x="4107448" y="2190369"/>
            <a:chExt cx="856119" cy="405148"/>
          </a:xfrm>
        </p:grpSpPr>
        <p:sp>
          <p:nvSpPr>
            <p:cNvPr id="72" name="メモ 71"/>
            <p:cNvSpPr/>
            <p:nvPr/>
          </p:nvSpPr>
          <p:spPr>
            <a:xfrm>
              <a:off x="4140599" y="2194594"/>
              <a:ext cx="621369" cy="400923"/>
            </a:xfrm>
            <a:prstGeom prst="foldedCorner">
              <a:avLst/>
            </a:prstGeom>
            <a:solidFill>
              <a:srgbClr val="92D050"/>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テキスト ボックス 72"/>
            <p:cNvSpPr txBox="1"/>
            <p:nvPr/>
          </p:nvSpPr>
          <p:spPr>
            <a:xfrm>
              <a:off x="4107448" y="2190369"/>
              <a:ext cx="856119" cy="386088"/>
            </a:xfrm>
            <a:prstGeom prst="rect">
              <a:avLst/>
            </a:prstGeom>
            <a:noFill/>
          </p:spPr>
          <p:txBody>
            <a:bodyPr wrap="square" rtlCol="0">
              <a:spAutoFit/>
            </a:bodyPr>
            <a:lstStyle/>
            <a:p>
              <a:r>
                <a:rPr kumimoji="1" lang="ja-JP" altLang="en-US" sz="1600" dirty="0" smtClean="0"/>
                <a:t>明日から</a:t>
              </a:r>
              <a:endParaRPr kumimoji="1" lang="en-US" altLang="ja-JP" sz="1600" dirty="0" smtClean="0"/>
            </a:p>
            <a:p>
              <a:r>
                <a:rPr kumimoji="1" lang="ja-JP" altLang="en-US" sz="1600" dirty="0" smtClean="0"/>
                <a:t>できること</a:t>
              </a:r>
              <a:endParaRPr kumimoji="1" lang="ja-JP" altLang="en-US" sz="1600" dirty="0"/>
            </a:p>
          </p:txBody>
        </p:sp>
      </p:grpSp>
      <p:grpSp>
        <p:nvGrpSpPr>
          <p:cNvPr id="74" name="グループ化 73"/>
          <p:cNvGrpSpPr/>
          <p:nvPr/>
        </p:nvGrpSpPr>
        <p:grpSpPr>
          <a:xfrm>
            <a:off x="4016719" y="5644075"/>
            <a:ext cx="1318184" cy="613644"/>
            <a:chOff x="4107448" y="2190369"/>
            <a:chExt cx="856119" cy="405148"/>
          </a:xfrm>
        </p:grpSpPr>
        <p:sp>
          <p:nvSpPr>
            <p:cNvPr id="75" name="メモ 74"/>
            <p:cNvSpPr/>
            <p:nvPr/>
          </p:nvSpPr>
          <p:spPr>
            <a:xfrm>
              <a:off x="4140599" y="2194594"/>
              <a:ext cx="621369" cy="400923"/>
            </a:xfrm>
            <a:prstGeom prst="foldedCorner">
              <a:avLst/>
            </a:prstGeom>
            <a:solidFill>
              <a:srgbClr val="92D050"/>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テキスト ボックス 75"/>
            <p:cNvSpPr txBox="1"/>
            <p:nvPr/>
          </p:nvSpPr>
          <p:spPr>
            <a:xfrm>
              <a:off x="4107448" y="2190369"/>
              <a:ext cx="856119" cy="386088"/>
            </a:xfrm>
            <a:prstGeom prst="rect">
              <a:avLst/>
            </a:prstGeom>
            <a:noFill/>
          </p:spPr>
          <p:txBody>
            <a:bodyPr wrap="square" rtlCol="0">
              <a:spAutoFit/>
            </a:bodyPr>
            <a:lstStyle/>
            <a:p>
              <a:r>
                <a:rPr kumimoji="1" lang="ja-JP" altLang="en-US" sz="1600" dirty="0" smtClean="0"/>
                <a:t>明日から</a:t>
              </a:r>
              <a:endParaRPr kumimoji="1" lang="en-US" altLang="ja-JP" sz="1600" dirty="0" smtClean="0"/>
            </a:p>
            <a:p>
              <a:r>
                <a:rPr kumimoji="1" lang="ja-JP" altLang="en-US" sz="1600" dirty="0" smtClean="0"/>
                <a:t>できること</a:t>
              </a:r>
              <a:endParaRPr kumimoji="1" lang="ja-JP" altLang="en-US" sz="1600" dirty="0"/>
            </a:p>
          </p:txBody>
        </p:sp>
      </p:grpSp>
      <p:grpSp>
        <p:nvGrpSpPr>
          <p:cNvPr id="77" name="グループ化 76"/>
          <p:cNvGrpSpPr/>
          <p:nvPr/>
        </p:nvGrpSpPr>
        <p:grpSpPr>
          <a:xfrm>
            <a:off x="4059629" y="4351308"/>
            <a:ext cx="1318184" cy="613644"/>
            <a:chOff x="4107448" y="2190369"/>
            <a:chExt cx="856119" cy="405148"/>
          </a:xfrm>
        </p:grpSpPr>
        <p:sp>
          <p:nvSpPr>
            <p:cNvPr id="78" name="メモ 77"/>
            <p:cNvSpPr/>
            <p:nvPr/>
          </p:nvSpPr>
          <p:spPr>
            <a:xfrm>
              <a:off x="4140599" y="2194594"/>
              <a:ext cx="621369" cy="400923"/>
            </a:xfrm>
            <a:prstGeom prst="foldedCorner">
              <a:avLst/>
            </a:prstGeom>
            <a:solidFill>
              <a:srgbClr val="92D050"/>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4107448" y="2190369"/>
              <a:ext cx="856119" cy="386088"/>
            </a:xfrm>
            <a:prstGeom prst="rect">
              <a:avLst/>
            </a:prstGeom>
            <a:noFill/>
          </p:spPr>
          <p:txBody>
            <a:bodyPr wrap="square" rtlCol="0">
              <a:spAutoFit/>
            </a:bodyPr>
            <a:lstStyle/>
            <a:p>
              <a:r>
                <a:rPr kumimoji="1" lang="ja-JP" altLang="en-US" sz="1600" dirty="0" smtClean="0"/>
                <a:t>明日から</a:t>
              </a:r>
              <a:endParaRPr kumimoji="1" lang="en-US" altLang="ja-JP" sz="1600" dirty="0" smtClean="0"/>
            </a:p>
            <a:p>
              <a:r>
                <a:rPr kumimoji="1" lang="ja-JP" altLang="en-US" sz="1600" dirty="0" smtClean="0"/>
                <a:t>できること</a:t>
              </a:r>
              <a:endParaRPr kumimoji="1" lang="ja-JP" altLang="en-US" sz="1600" dirty="0"/>
            </a:p>
          </p:txBody>
        </p:sp>
      </p:grpSp>
      <p:grpSp>
        <p:nvGrpSpPr>
          <p:cNvPr id="80" name="グループ化 79"/>
          <p:cNvGrpSpPr/>
          <p:nvPr/>
        </p:nvGrpSpPr>
        <p:grpSpPr>
          <a:xfrm>
            <a:off x="4232114" y="4976610"/>
            <a:ext cx="1318184" cy="613644"/>
            <a:chOff x="4107448" y="2190369"/>
            <a:chExt cx="856119" cy="405148"/>
          </a:xfrm>
        </p:grpSpPr>
        <p:sp>
          <p:nvSpPr>
            <p:cNvPr id="81" name="メモ 80"/>
            <p:cNvSpPr/>
            <p:nvPr/>
          </p:nvSpPr>
          <p:spPr>
            <a:xfrm>
              <a:off x="4140599" y="2194594"/>
              <a:ext cx="621369" cy="400923"/>
            </a:xfrm>
            <a:prstGeom prst="foldedCorner">
              <a:avLst/>
            </a:prstGeom>
            <a:solidFill>
              <a:srgbClr val="92D050"/>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4107448" y="2190369"/>
              <a:ext cx="856119" cy="386088"/>
            </a:xfrm>
            <a:prstGeom prst="rect">
              <a:avLst/>
            </a:prstGeom>
            <a:noFill/>
          </p:spPr>
          <p:txBody>
            <a:bodyPr wrap="square" rtlCol="0">
              <a:spAutoFit/>
            </a:bodyPr>
            <a:lstStyle/>
            <a:p>
              <a:r>
                <a:rPr kumimoji="1" lang="ja-JP" altLang="en-US" sz="1600" dirty="0" smtClean="0"/>
                <a:t>明日から</a:t>
              </a:r>
              <a:endParaRPr kumimoji="1" lang="en-US" altLang="ja-JP" sz="1600" dirty="0" smtClean="0"/>
            </a:p>
            <a:p>
              <a:r>
                <a:rPr kumimoji="1" lang="ja-JP" altLang="en-US" sz="1600" dirty="0" smtClean="0"/>
                <a:t>できること</a:t>
              </a:r>
              <a:endParaRPr kumimoji="1" lang="ja-JP" altLang="en-US" sz="1600" dirty="0"/>
            </a:p>
          </p:txBody>
        </p:sp>
      </p:grpSp>
      <p:grpSp>
        <p:nvGrpSpPr>
          <p:cNvPr id="83" name="グループ化 82"/>
          <p:cNvGrpSpPr/>
          <p:nvPr/>
        </p:nvGrpSpPr>
        <p:grpSpPr>
          <a:xfrm>
            <a:off x="4221969" y="3707165"/>
            <a:ext cx="1318184" cy="613644"/>
            <a:chOff x="4107448" y="2190369"/>
            <a:chExt cx="856119" cy="405148"/>
          </a:xfrm>
        </p:grpSpPr>
        <p:sp>
          <p:nvSpPr>
            <p:cNvPr id="84" name="メモ 83"/>
            <p:cNvSpPr/>
            <p:nvPr/>
          </p:nvSpPr>
          <p:spPr>
            <a:xfrm>
              <a:off x="4140599" y="2194594"/>
              <a:ext cx="621369" cy="400923"/>
            </a:xfrm>
            <a:prstGeom prst="foldedCorner">
              <a:avLst/>
            </a:prstGeom>
            <a:solidFill>
              <a:srgbClr val="92D050"/>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テキスト ボックス 84"/>
            <p:cNvSpPr txBox="1"/>
            <p:nvPr/>
          </p:nvSpPr>
          <p:spPr>
            <a:xfrm>
              <a:off x="4107448" y="2190369"/>
              <a:ext cx="856119" cy="386088"/>
            </a:xfrm>
            <a:prstGeom prst="rect">
              <a:avLst/>
            </a:prstGeom>
            <a:noFill/>
          </p:spPr>
          <p:txBody>
            <a:bodyPr wrap="square" rtlCol="0">
              <a:spAutoFit/>
            </a:bodyPr>
            <a:lstStyle/>
            <a:p>
              <a:r>
                <a:rPr kumimoji="1" lang="ja-JP" altLang="en-US" sz="1600" dirty="0" smtClean="0"/>
                <a:t>明日から</a:t>
              </a:r>
              <a:endParaRPr kumimoji="1" lang="en-US" altLang="ja-JP" sz="1600" dirty="0" smtClean="0"/>
            </a:p>
            <a:p>
              <a:r>
                <a:rPr kumimoji="1" lang="ja-JP" altLang="en-US" sz="1600" dirty="0" smtClean="0"/>
                <a:t>できること</a:t>
              </a:r>
              <a:endParaRPr kumimoji="1" lang="ja-JP" altLang="en-US" sz="1600" dirty="0"/>
            </a:p>
          </p:txBody>
        </p:sp>
      </p:grpSp>
      <p:sp>
        <p:nvSpPr>
          <p:cNvPr id="87" name="角丸四角形吹き出し 86"/>
          <p:cNvSpPr/>
          <p:nvPr/>
        </p:nvSpPr>
        <p:spPr>
          <a:xfrm>
            <a:off x="5444392" y="3888312"/>
            <a:ext cx="3155657" cy="1814025"/>
          </a:xfrm>
          <a:prstGeom prst="wedgeRoundRectCallout">
            <a:avLst>
              <a:gd name="adj1" fmla="val -59441"/>
              <a:gd name="adj2" fmla="val -553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t>最後に、</a:t>
            </a:r>
            <a:endParaRPr kumimoji="1" lang="en-US" altLang="ja-JP" sz="2400" dirty="0" smtClean="0"/>
          </a:p>
          <a:p>
            <a:r>
              <a:rPr kumimoji="1" lang="ja-JP" altLang="en-US" sz="2400" dirty="0" smtClean="0"/>
              <a:t>各自書かれた意見を</a:t>
            </a:r>
            <a:endParaRPr kumimoji="1" lang="en-US" altLang="ja-JP" sz="2400" dirty="0" smtClean="0"/>
          </a:p>
          <a:p>
            <a:r>
              <a:rPr lang="ja-JP" altLang="en-US" sz="2400" dirty="0"/>
              <a:t>ここ</a:t>
            </a:r>
            <a:r>
              <a:rPr lang="ja-JP" altLang="en-US" sz="2400" dirty="0" smtClean="0"/>
              <a:t>に張りながら共有しましょう</a:t>
            </a:r>
            <a:endParaRPr kumimoji="1" lang="ja-JP" altLang="en-US" sz="2400" dirty="0"/>
          </a:p>
        </p:txBody>
      </p:sp>
    </p:spTree>
    <p:extLst>
      <p:ext uri="{BB962C8B-B14F-4D97-AF65-F5344CB8AC3E}">
        <p14:creationId xmlns:p14="http://schemas.microsoft.com/office/powerpoint/2010/main" val="943368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424</Words>
  <Application>Microsoft Office PowerPoint</Application>
  <PresentationFormat>画面に合わせる (4:3)</PresentationFormat>
  <Paragraphs>133</Paragraphs>
  <Slides>9</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ＭＳ Ｐゴシック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2017-09-19T01:40:46Z</dcterms:created>
  <dcterms:modified xsi:type="dcterms:W3CDTF">2018-12-05T10:07:20Z</dcterms:modified>
</cp:coreProperties>
</file>