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notesMasterIdLst>
    <p:notesMasterId r:id="rId34"/>
  </p:notesMasterIdLst>
  <p:sldIdLst>
    <p:sldId id="317" r:id="rId2"/>
    <p:sldId id="314" r:id="rId3"/>
    <p:sldId id="276" r:id="rId4"/>
    <p:sldId id="318" r:id="rId5"/>
    <p:sldId id="291" r:id="rId6"/>
    <p:sldId id="295" r:id="rId7"/>
    <p:sldId id="320" r:id="rId8"/>
    <p:sldId id="292" r:id="rId9"/>
    <p:sldId id="282" r:id="rId10"/>
    <p:sldId id="290" r:id="rId11"/>
    <p:sldId id="329" r:id="rId12"/>
    <p:sldId id="321" r:id="rId13"/>
    <p:sldId id="322" r:id="rId14"/>
    <p:sldId id="323" r:id="rId15"/>
    <p:sldId id="324" r:id="rId16"/>
    <p:sldId id="325" r:id="rId17"/>
    <p:sldId id="326" r:id="rId18"/>
    <p:sldId id="327" r:id="rId19"/>
    <p:sldId id="328" r:id="rId20"/>
    <p:sldId id="298" r:id="rId21"/>
    <p:sldId id="297" r:id="rId22"/>
    <p:sldId id="307" r:id="rId23"/>
    <p:sldId id="308" r:id="rId24"/>
    <p:sldId id="309" r:id="rId25"/>
    <p:sldId id="310" r:id="rId26"/>
    <p:sldId id="311" r:id="rId27"/>
    <p:sldId id="312" r:id="rId28"/>
    <p:sldId id="313" r:id="rId29"/>
    <p:sldId id="296" r:id="rId30"/>
    <p:sldId id="293" r:id="rId31"/>
    <p:sldId id="316" r:id="rId32"/>
    <p:sldId id="319" r:id="rId33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CC"/>
    <a:srgbClr val="FFCCFF"/>
    <a:srgbClr val="FFCCCC"/>
    <a:srgbClr val="FFFF00"/>
    <a:srgbClr val="66FFFF"/>
    <a:srgbClr val="008000"/>
    <a:srgbClr val="66CCFF"/>
    <a:srgbClr val="FF6600"/>
    <a:srgbClr val="FF9900"/>
    <a:srgbClr val="99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397" autoAdjust="0"/>
    <p:restoredTop sz="54317" autoAdjust="0"/>
  </p:normalViewPr>
  <p:slideViewPr>
    <p:cSldViewPr snapToGrid="0">
      <p:cViewPr varScale="1">
        <p:scale>
          <a:sx n="40" d="100"/>
          <a:sy n="40" d="100"/>
        </p:scale>
        <p:origin x="2424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2949786" cy="498693"/>
          </a:xfrm>
          <a:prstGeom prst="rect">
            <a:avLst/>
          </a:prstGeom>
        </p:spPr>
        <p:txBody>
          <a:bodyPr vert="horz" lIns="91422" tIns="45710" rIns="91422" bIns="4571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9" y="0"/>
            <a:ext cx="2949786" cy="498693"/>
          </a:xfrm>
          <a:prstGeom prst="rect">
            <a:avLst/>
          </a:prstGeom>
        </p:spPr>
        <p:txBody>
          <a:bodyPr vert="horz" lIns="91422" tIns="45710" rIns="91422" bIns="45710" rtlCol="0"/>
          <a:lstStyle>
            <a:lvl1pPr algn="r">
              <a:defRPr sz="1200"/>
            </a:lvl1pPr>
          </a:lstStyle>
          <a:p>
            <a:fld id="{F84F8AA8-FE82-4098-A031-59CB79546DE9}" type="datetimeFigureOut">
              <a:rPr kumimoji="1" lang="ja-JP" altLang="en-US" smtClean="0"/>
              <a:t>2017/10/19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8400" y="1243013"/>
            <a:ext cx="447040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2" tIns="45710" rIns="91422" bIns="4571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1" y="4783307"/>
            <a:ext cx="5445760" cy="3913614"/>
          </a:xfrm>
          <a:prstGeom prst="rect">
            <a:avLst/>
          </a:prstGeom>
        </p:spPr>
        <p:txBody>
          <a:bodyPr vert="horz" lIns="91422" tIns="45710" rIns="91422" bIns="4571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3" y="9440647"/>
            <a:ext cx="2949786" cy="498692"/>
          </a:xfrm>
          <a:prstGeom prst="rect">
            <a:avLst/>
          </a:prstGeom>
        </p:spPr>
        <p:txBody>
          <a:bodyPr vert="horz" lIns="91422" tIns="45710" rIns="91422" bIns="4571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9" y="9440647"/>
            <a:ext cx="2949786" cy="498692"/>
          </a:xfrm>
          <a:prstGeom prst="rect">
            <a:avLst/>
          </a:prstGeom>
        </p:spPr>
        <p:txBody>
          <a:bodyPr vert="horz" lIns="91422" tIns="45710" rIns="91422" bIns="45710" rtlCol="0" anchor="b"/>
          <a:lstStyle>
            <a:lvl1pPr algn="r">
              <a:defRPr sz="1200"/>
            </a:lvl1pPr>
          </a:lstStyle>
          <a:p>
            <a:fld id="{200AA4BE-E60B-4EDA-9206-C74639CF93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94710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0AA4BE-E60B-4EDA-9206-C74639CF933A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0806137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4326">
              <a:defRPr/>
            </a:pPr>
            <a:endParaRPr kumimoji="1"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0AA4BE-E60B-4EDA-9206-C74639CF933A}" type="slidenum">
              <a:rPr kumimoji="1" lang="ja-JP" altLang="en-US" smtClean="0"/>
              <a:t>12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898328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F11CF5-39DF-4058-93A7-28BCCDAEEB3D}" type="slidenum">
              <a:rPr kumimoji="1" lang="ja-JP" altLang="en-US" smtClean="0"/>
              <a:t>13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6028557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0AA4BE-E60B-4EDA-9206-C74639CF933A}" type="slidenum">
              <a:rPr kumimoji="1" lang="ja-JP" altLang="en-US" smtClean="0"/>
              <a:t>14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20995011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0AA4BE-E60B-4EDA-9206-C74639CF933A}" type="slidenum">
              <a:rPr kumimoji="1" lang="ja-JP" altLang="en-US" smtClean="0"/>
              <a:t>15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7707048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0AA4BE-E60B-4EDA-9206-C74639CF933A}" type="slidenum">
              <a:rPr kumimoji="1" lang="ja-JP" altLang="en-US" smtClean="0"/>
              <a:t>16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2010923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0AA4BE-E60B-4EDA-9206-C74639CF933A}" type="slidenum">
              <a:rPr kumimoji="1" lang="ja-JP" altLang="en-US" smtClean="0"/>
              <a:t>17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5199435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0AA4BE-E60B-4EDA-9206-C74639CF933A}" type="slidenum">
              <a:rPr kumimoji="1" lang="ja-JP" altLang="en-US" smtClean="0"/>
              <a:t>18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2535854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0AA4BE-E60B-4EDA-9206-C74639CF933A}" type="slidenum">
              <a:rPr kumimoji="1" lang="ja-JP" altLang="en-US" smtClean="0"/>
              <a:t>19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4804535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他の班も含めて、会場はこのような配置になっています。</a:t>
            </a:r>
            <a:endParaRPr kumimoji="1" lang="en-US" altLang="ja-JP" dirty="0" smtClean="0"/>
          </a:p>
          <a:p>
            <a:r>
              <a:rPr kumimoji="1" lang="ja-JP" altLang="en-US" dirty="0" smtClean="0"/>
              <a:t>自分の移動先が分かりますか？</a:t>
            </a:r>
            <a:endParaRPr kumimoji="1" lang="en-US" altLang="ja-JP" dirty="0" smtClean="0"/>
          </a:p>
          <a:p>
            <a:r>
              <a:rPr kumimoji="1" lang="ja-JP" altLang="en-US" dirty="0" smtClean="0"/>
              <a:t>それでは、机上の荷物を簡単に片づけて移動をお願いします。</a:t>
            </a:r>
            <a:endParaRPr kumimoji="1" lang="en-US" altLang="ja-JP" dirty="0" smtClean="0"/>
          </a:p>
          <a:p>
            <a:endParaRPr kumimoji="1" lang="ja-JP" altLang="en-US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0AA4BE-E60B-4EDA-9206-C74639CF933A}" type="slidenum">
              <a:rPr kumimoji="1" lang="ja-JP" altLang="en-US" smtClean="0"/>
              <a:t>20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49810017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①に班番号をお書き下さい。</a:t>
            </a:r>
            <a:endParaRPr kumimoji="1" lang="en-US" altLang="ja-JP" dirty="0" smtClean="0"/>
          </a:p>
          <a:p>
            <a:r>
              <a:rPr kumimoji="1" lang="ja-JP" altLang="en-US" dirty="0" smtClean="0"/>
              <a:t>さらに、②ですが、</a:t>
            </a:r>
            <a:endParaRPr kumimoji="1" lang="en-US" altLang="ja-JP" dirty="0" smtClean="0"/>
          </a:p>
          <a:p>
            <a:r>
              <a:rPr kumimoji="1" lang="ja-JP" altLang="en-US" dirty="0" smtClean="0"/>
              <a:t>４名で確認して０から３の数字を割り振ります。その方法は幼小中高特行政の順、担当学年の順です。</a:t>
            </a:r>
            <a:endParaRPr kumimoji="1" lang="en-US" altLang="ja-JP" dirty="0" smtClean="0"/>
          </a:p>
          <a:p>
            <a:r>
              <a:rPr kumimoji="1" lang="ja-JP" altLang="en-US" dirty="0" smtClean="0"/>
              <a:t>できましたか？</a:t>
            </a:r>
            <a:endParaRPr kumimoji="1" lang="en-US" altLang="ja-JP" dirty="0" smtClean="0"/>
          </a:p>
          <a:p>
            <a:r>
              <a:rPr kumimoji="1" lang="ja-JP" altLang="en-US" dirty="0" smtClean="0"/>
              <a:t>③ＡとＢの足し算です。自分のグループ番号と先ほどの０～３の数字を足して下さい。</a:t>
            </a:r>
            <a:endParaRPr kumimoji="1" lang="en-US" altLang="ja-JP" dirty="0" smtClean="0"/>
          </a:p>
          <a:p>
            <a:r>
              <a:rPr kumimoji="1" lang="ja-JP" altLang="en-US" dirty="0" smtClean="0"/>
              <a:t>この数字が移動先の班番号となります。数字が出ましたか？</a:t>
            </a:r>
            <a:endParaRPr kumimoji="1" lang="en-US" altLang="ja-JP" dirty="0" smtClean="0"/>
          </a:p>
          <a:p>
            <a:r>
              <a:rPr kumimoji="1" lang="ja-JP" altLang="en-US" dirty="0" smtClean="0"/>
              <a:t>まだの方は、班内で確認して下さい。</a:t>
            </a:r>
            <a:endParaRPr kumimoji="1" lang="ja-JP" altLang="en-US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0AA4BE-E60B-4EDA-9206-C74639CF933A}" type="slidenum">
              <a:rPr kumimoji="1" lang="ja-JP" altLang="en-US" smtClean="0"/>
              <a:t>21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657283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F11CF5-39DF-4058-93A7-28BCCDAEEB3D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330231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同じ色のついている</a:t>
            </a:r>
            <a:r>
              <a:rPr kumimoji="1" lang="en-US" altLang="ja-JP" dirty="0" smtClean="0"/>
              <a:t>4</a:t>
            </a:r>
            <a:r>
              <a:rPr kumimoji="1" lang="ja-JP" altLang="en-US" dirty="0" err="1" smtClean="0"/>
              <a:t>つの</a:t>
            </a:r>
            <a:r>
              <a:rPr kumimoji="1" lang="ja-JP" altLang="en-US" dirty="0" smtClean="0"/>
              <a:t>グループで移動をしていきますが、</a:t>
            </a:r>
            <a:endParaRPr kumimoji="1" lang="en-US" altLang="ja-JP" dirty="0" smtClean="0"/>
          </a:p>
          <a:p>
            <a:r>
              <a:rPr kumimoji="1" lang="ja-JP" altLang="en-US" dirty="0" smtClean="0"/>
              <a:t>★このグループを例に説明します。★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0AA4BE-E60B-4EDA-9206-C74639CF933A}" type="slidenum">
              <a:rPr kumimoji="1" lang="ja-JP" altLang="en-US" smtClean="0"/>
              <a:t>22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04258776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4</a:t>
            </a:r>
            <a:r>
              <a:rPr kumimoji="1" lang="ja-JP" altLang="en-US" dirty="0" smtClean="0"/>
              <a:t>人～</a:t>
            </a:r>
            <a:r>
              <a:rPr kumimoji="1" lang="en-US" altLang="ja-JP" dirty="0" smtClean="0"/>
              <a:t>5</a:t>
            </a:r>
            <a:r>
              <a:rPr kumimoji="1" lang="ja-JP" altLang="en-US" dirty="0" smtClean="0"/>
              <a:t>人いると思うのですが、★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0AA4BE-E60B-4EDA-9206-C74639CF933A}" type="slidenum">
              <a:rPr kumimoji="1" lang="ja-JP" altLang="en-US" smtClean="0"/>
              <a:t>23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94075002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まずは発表者になる方お一人を決めます。</a:t>
            </a:r>
          </a:p>
          <a:p>
            <a:r>
              <a:rPr kumimoji="1" lang="ja-JP" altLang="en-US" dirty="0" smtClean="0"/>
              <a:t>その方は、その場に残っていただきます。</a:t>
            </a:r>
          </a:p>
          <a:p>
            <a:r>
              <a:rPr kumimoji="1" lang="ja-JP" altLang="en-US" dirty="0" smtClean="0"/>
              <a:t>ほかのメンバーは、★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0AA4BE-E60B-4EDA-9206-C74639CF933A}" type="slidenum">
              <a:rPr kumimoji="1" lang="ja-JP" altLang="en-US" smtClean="0"/>
              <a:t>24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4048066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このように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0AA4BE-E60B-4EDA-9206-C74639CF933A}" type="slidenum">
              <a:rPr kumimoji="1" lang="ja-JP" altLang="en-US" smtClean="0"/>
              <a:t>25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3063053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ひとりずつ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0AA4BE-E60B-4EDA-9206-C74639CF933A}" type="slidenum">
              <a:rPr kumimoji="1" lang="ja-JP" altLang="en-US" smtClean="0"/>
              <a:t>26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9918974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移動します。</a:t>
            </a:r>
            <a:endParaRPr kumimoji="1" lang="en-US" altLang="ja-JP" dirty="0" smtClean="0"/>
          </a:p>
          <a:p>
            <a:r>
              <a:rPr kumimoji="1" lang="ja-JP" altLang="en-US" dirty="0" smtClean="0"/>
              <a:t>（</a:t>
            </a:r>
            <a:r>
              <a:rPr kumimoji="1" lang="en-US" altLang="ja-JP" dirty="0" smtClean="0"/>
              <a:t>5</a:t>
            </a:r>
            <a:r>
              <a:rPr kumimoji="1" lang="ja-JP" altLang="en-US" dirty="0" smtClean="0"/>
              <a:t>人班の場合は</a:t>
            </a:r>
            <a:r>
              <a:rPr kumimoji="1" lang="en-US" altLang="ja-JP" dirty="0" smtClean="0"/>
              <a:t>5</a:t>
            </a:r>
            <a:r>
              <a:rPr kumimoji="1" lang="ja-JP" altLang="en-US" dirty="0" smtClean="0"/>
              <a:t>人目は違う色の席に移動して下さい？）</a:t>
            </a:r>
            <a:endParaRPr kumimoji="1" lang="en-US" altLang="ja-JP" dirty="0" smtClean="0"/>
          </a:p>
          <a:p>
            <a:endParaRPr kumimoji="1"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0AA4BE-E60B-4EDA-9206-C74639CF933A}" type="slidenum">
              <a:rPr kumimoji="1" lang="ja-JP" altLang="en-US" smtClean="0"/>
              <a:t>27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571416177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では、だれがどこに行くか確認して下さい。</a:t>
            </a:r>
            <a:endParaRPr kumimoji="1" lang="en-US" altLang="ja-JP" dirty="0" smtClean="0"/>
          </a:p>
          <a:p>
            <a:r>
              <a:rPr kumimoji="1" lang="ja-JP" altLang="en-US" dirty="0" smtClean="0"/>
              <a:t>よろしいですか？</a:t>
            </a:r>
            <a:endParaRPr kumimoji="1" lang="en-US" altLang="ja-JP" dirty="0" smtClean="0"/>
          </a:p>
          <a:p>
            <a:r>
              <a:rPr kumimoji="1" lang="ja-JP" altLang="en-US" dirty="0" smtClean="0"/>
              <a:t>移動をお願いします。</a:t>
            </a:r>
            <a:endParaRPr kumimoji="1" lang="en-US" altLang="ja-JP" dirty="0" smtClean="0"/>
          </a:p>
          <a:p>
            <a:r>
              <a:rPr kumimoji="1" lang="ja-JP" altLang="en-US" dirty="0" smtClean="0"/>
              <a:t>★</a:t>
            </a:r>
            <a:endParaRPr kumimoji="1" lang="en-US" altLang="ja-JP" dirty="0" smtClean="0"/>
          </a:p>
          <a:p>
            <a:endParaRPr kumimoji="1" lang="ja-JP" altLang="en-US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0AA4BE-E60B-4EDA-9206-C74639CF933A}" type="slidenum">
              <a:rPr kumimoji="1" lang="ja-JP" altLang="en-US" smtClean="0"/>
              <a:t>28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17763397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ここで、グループを変更したいと思います。</a:t>
            </a:r>
            <a:endParaRPr kumimoji="1" lang="en-US" altLang="ja-JP" dirty="0" smtClean="0"/>
          </a:p>
          <a:p>
            <a:r>
              <a:rPr kumimoji="1" lang="ja-JP" altLang="en-US" dirty="0" smtClean="0"/>
              <a:t>まずは、自分の班番号はいいですか？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0AA4BE-E60B-4EDA-9206-C74639CF933A}" type="slidenum">
              <a:rPr kumimoji="1" lang="ja-JP" altLang="en-US" smtClean="0"/>
              <a:t>29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244502762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基本の動きはどれも同じです。</a:t>
            </a:r>
          </a:p>
          <a:p>
            <a:r>
              <a:rPr kumimoji="1" lang="ja-JP" altLang="en-US" dirty="0" smtClean="0"/>
              <a:t>机の左から順に①②③とします。</a:t>
            </a:r>
          </a:p>
          <a:p>
            <a:r>
              <a:rPr kumimoji="1" lang="ja-JP" altLang="en-US" dirty="0" smtClean="0"/>
              <a:t>同じ番号の人が集まります。</a:t>
            </a:r>
          </a:p>
          <a:p>
            <a:r>
              <a:rPr kumimoji="1" lang="ja-JP" altLang="en-US" dirty="0" smtClean="0"/>
              <a:t>横での移動の場合は左側に１番が右側に３番が</a:t>
            </a:r>
          </a:p>
          <a:p>
            <a:endParaRPr kumimoji="1" lang="ja-JP" altLang="en-US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0AA4BE-E60B-4EDA-9206-C74639CF933A}" type="slidenum">
              <a:rPr kumimoji="1" lang="ja-JP" altLang="en-US" smtClean="0"/>
              <a:t>30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422476849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基本の動きはどれも同じです。</a:t>
            </a:r>
          </a:p>
          <a:p>
            <a:r>
              <a:rPr kumimoji="1" lang="ja-JP" altLang="en-US" dirty="0" smtClean="0"/>
              <a:t>机の左から順に①②③とします。</a:t>
            </a:r>
          </a:p>
          <a:p>
            <a:r>
              <a:rPr kumimoji="1" lang="ja-JP" altLang="en-US" dirty="0" smtClean="0"/>
              <a:t>同じ番号の人が集まります。</a:t>
            </a:r>
          </a:p>
          <a:p>
            <a:r>
              <a:rPr kumimoji="1" lang="ja-JP" altLang="en-US" dirty="0" smtClean="0"/>
              <a:t>横での移動の場合は左側に１番が右側に３番が</a:t>
            </a:r>
          </a:p>
          <a:p>
            <a:endParaRPr kumimoji="1" lang="ja-JP" altLang="en-US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0AA4BE-E60B-4EDA-9206-C74639CF933A}" type="slidenum">
              <a:rPr kumimoji="1" lang="ja-JP" altLang="en-US" smtClean="0"/>
              <a:t>31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717866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0AA4BE-E60B-4EDA-9206-C74639CF933A}" type="slidenum">
              <a:rPr kumimoji="1" lang="ja-JP" altLang="en-US" smtClean="0"/>
              <a:t>4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55939109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基本の動きはどれも同じです。</a:t>
            </a:r>
            <a:endParaRPr kumimoji="1" lang="en-US" altLang="ja-JP" dirty="0" smtClean="0"/>
          </a:p>
          <a:p>
            <a:r>
              <a:rPr kumimoji="1" lang="ja-JP" altLang="en-US" dirty="0" smtClean="0"/>
              <a:t>机の左から順に①②③とします。</a:t>
            </a:r>
            <a:endParaRPr kumimoji="1" lang="en-US" altLang="ja-JP" dirty="0" smtClean="0"/>
          </a:p>
          <a:p>
            <a:r>
              <a:rPr kumimoji="1" lang="ja-JP" altLang="en-US" dirty="0" smtClean="0"/>
              <a:t>同じ番号の人が集まります。</a:t>
            </a:r>
            <a:endParaRPr kumimoji="1" lang="en-US" altLang="ja-JP" dirty="0" smtClean="0"/>
          </a:p>
          <a:p>
            <a:r>
              <a:rPr kumimoji="1" lang="ja-JP" altLang="en-US" dirty="0" smtClean="0"/>
              <a:t>横での移動の場合は左側に１番が右側に３番が</a:t>
            </a:r>
            <a:endParaRPr kumimoji="1" lang="en-US" altLang="ja-JP" dirty="0" smtClean="0"/>
          </a:p>
          <a:p>
            <a:endParaRPr kumimoji="1" lang="ja-JP" altLang="en-US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0AA4BE-E60B-4EDA-9206-C74639CF933A}" type="slidenum">
              <a:rPr kumimoji="1" lang="ja-JP" altLang="en-US" smtClean="0"/>
              <a:t>32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7133935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0AA4BE-E60B-4EDA-9206-C74639CF933A}" type="slidenum">
              <a:rPr kumimoji="1" lang="ja-JP" altLang="en-US" smtClean="0"/>
              <a:t>5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4247258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0AA4BE-E60B-4EDA-9206-C74639CF933A}" type="slidenum">
              <a:rPr kumimoji="1" lang="ja-JP" altLang="en-US" smtClean="0"/>
              <a:t>6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1120016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0AA4BE-E60B-4EDA-9206-C74639CF933A}" type="slidenum">
              <a:rPr kumimoji="1" lang="ja-JP" altLang="en-US" smtClean="0"/>
              <a:t>7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9382655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0AA4BE-E60B-4EDA-9206-C74639CF933A}" type="slidenum">
              <a:rPr kumimoji="1" lang="ja-JP" altLang="en-US" smtClean="0"/>
              <a:t>8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5004595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0AA4BE-E60B-4EDA-9206-C74639CF933A}" type="slidenum">
              <a:rPr kumimoji="1" lang="ja-JP" altLang="en-US" smtClean="0"/>
              <a:t>9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2974821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0AA4BE-E60B-4EDA-9206-C74639CF933A}" type="slidenum">
              <a:rPr kumimoji="1" lang="ja-JP" altLang="en-US" smtClean="0"/>
              <a:t>10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585120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E1EE0-A062-4F46-844F-B0D17EBB94DE}" type="datetimeFigureOut">
              <a:rPr kumimoji="1" lang="ja-JP" altLang="en-US" smtClean="0"/>
              <a:t>2017/10/19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10E7F-B0B6-4438-AD98-FD47DA459F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317800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E1EE0-A062-4F46-844F-B0D17EBB94DE}" type="datetimeFigureOut">
              <a:rPr kumimoji="1" lang="ja-JP" altLang="en-US" smtClean="0"/>
              <a:t>2017/10/19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10E7F-B0B6-4438-AD98-FD47DA459F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90157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E1EE0-A062-4F46-844F-B0D17EBB94DE}" type="datetimeFigureOut">
              <a:rPr kumimoji="1" lang="ja-JP" altLang="en-US" smtClean="0"/>
              <a:t>2017/10/19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10E7F-B0B6-4438-AD98-FD47DA459F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96891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E1EE0-A062-4F46-844F-B0D17EBB94DE}" type="datetimeFigureOut">
              <a:rPr kumimoji="1" lang="ja-JP" altLang="en-US" smtClean="0"/>
              <a:t>2017/10/19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10E7F-B0B6-4438-AD98-FD47DA459F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90104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E1EE0-A062-4F46-844F-B0D17EBB94DE}" type="datetimeFigureOut">
              <a:rPr kumimoji="1" lang="ja-JP" altLang="en-US" smtClean="0"/>
              <a:t>2017/10/19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10E7F-B0B6-4438-AD98-FD47DA459F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040865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E1EE0-A062-4F46-844F-B0D17EBB94DE}" type="datetimeFigureOut">
              <a:rPr kumimoji="1" lang="ja-JP" altLang="en-US" smtClean="0"/>
              <a:t>2017/10/19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10E7F-B0B6-4438-AD98-FD47DA459F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26322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E1EE0-A062-4F46-844F-B0D17EBB94DE}" type="datetimeFigureOut">
              <a:rPr kumimoji="1" lang="ja-JP" altLang="en-US" smtClean="0"/>
              <a:t>2017/10/19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10E7F-B0B6-4438-AD98-FD47DA459F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522355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E1EE0-A062-4F46-844F-B0D17EBB94DE}" type="datetimeFigureOut">
              <a:rPr kumimoji="1" lang="ja-JP" altLang="en-US" smtClean="0"/>
              <a:t>2017/10/19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10E7F-B0B6-4438-AD98-FD47DA459F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84528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E1EE0-A062-4F46-844F-B0D17EBB94DE}" type="datetimeFigureOut">
              <a:rPr kumimoji="1" lang="ja-JP" altLang="en-US" smtClean="0"/>
              <a:t>2017/10/19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10E7F-B0B6-4438-AD98-FD47DA459F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39699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E1EE0-A062-4F46-844F-B0D17EBB94DE}" type="datetimeFigureOut">
              <a:rPr kumimoji="1" lang="ja-JP" altLang="en-US" smtClean="0"/>
              <a:t>2017/10/19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10E7F-B0B6-4438-AD98-FD47DA459F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758673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E1EE0-A062-4F46-844F-B0D17EBB94DE}" type="datetimeFigureOut">
              <a:rPr kumimoji="1" lang="ja-JP" altLang="en-US" smtClean="0"/>
              <a:t>2017/10/19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10E7F-B0B6-4438-AD98-FD47DA459F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23121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6E1EE0-A062-4F46-844F-B0D17EBB94DE}" type="datetimeFigureOut">
              <a:rPr kumimoji="1" lang="ja-JP" altLang="en-US" smtClean="0"/>
              <a:t>2017/10/19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410E7F-B0B6-4438-AD98-FD47DA459F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46873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718457" y="1175657"/>
            <a:ext cx="7903028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演習では</a:t>
            </a:r>
            <a:endParaRPr kumimoji="1" lang="en-US" altLang="ja-JP" sz="32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kumimoji="1" lang="en-US" altLang="ja-JP" sz="32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4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　</a:t>
            </a:r>
            <a:r>
              <a:rPr lang="en-US" altLang="ja-JP" sz="4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A</a:t>
            </a:r>
            <a:r>
              <a:rPr lang="ja-JP" altLang="en-US" sz="4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３</a:t>
            </a:r>
            <a:r>
              <a:rPr lang="en-US" altLang="ja-JP" sz="4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｢</a:t>
            </a:r>
            <a:r>
              <a:rPr lang="ja-JP" altLang="en-US" sz="4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研修振り返り用紙」</a:t>
            </a:r>
            <a:endParaRPr lang="en-US" altLang="ja-JP" sz="44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kumimoji="1" lang="ja-JP" altLang="en-US" sz="4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　発表資料の冊子</a:t>
            </a:r>
            <a:endParaRPr kumimoji="1" lang="en-US" altLang="ja-JP" sz="44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4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　</a:t>
            </a:r>
            <a:r>
              <a:rPr kumimoji="1" lang="ja-JP" altLang="en-US" sz="4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付箋（水色、黄色）</a:t>
            </a:r>
            <a:endParaRPr kumimoji="1" lang="en-US" altLang="ja-JP" sz="44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kumimoji="1" lang="en-US" altLang="ja-JP" sz="32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kumimoji="1" lang="ja-JP" altLang="en-US" sz="3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　　　　　　　　　　を使います。</a:t>
            </a:r>
            <a:endParaRPr kumimoji="1" lang="ja-JP" altLang="en-US" sz="32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37189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角丸四角形 10"/>
          <p:cNvSpPr/>
          <p:nvPr/>
        </p:nvSpPr>
        <p:spPr>
          <a:xfrm>
            <a:off x="8175228" y="96647"/>
            <a:ext cx="900000" cy="369846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0"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ACAC94F7-E33A-4718-8E76-D18CC4F13E23}" type="slidenum">
              <a:rPr lang="en-US" altLang="ja-JP" sz="175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10</a:t>
            </a:fld>
            <a:endParaRPr lang="en-US" altLang="ja-JP" sz="175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7" name="サブタイトル 2"/>
          <p:cNvSpPr txBox="1">
            <a:spLocks/>
          </p:cNvSpPr>
          <p:nvPr/>
        </p:nvSpPr>
        <p:spPr>
          <a:xfrm>
            <a:off x="301277" y="895720"/>
            <a:ext cx="8516152" cy="5727149"/>
          </a:xfrm>
          <a:prstGeom prst="rect">
            <a:avLst/>
          </a:prstGeom>
          <a:ln w="57150">
            <a:solidFill>
              <a:srgbClr val="FF0000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altLang="ja-JP" sz="3600" b="1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ja-JP" altLang="en-US" sz="44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5017959" y="5678509"/>
            <a:ext cx="337738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 smtClean="0"/>
              <a:t>本日は終了です。</a:t>
            </a:r>
            <a:endParaRPr kumimoji="1" lang="en-US" altLang="ja-JP" sz="2000" dirty="0" smtClean="0"/>
          </a:p>
          <a:p>
            <a:r>
              <a:rPr kumimoji="1" lang="ja-JP" altLang="en-US" sz="2000" dirty="0" smtClean="0"/>
              <a:t>ご協力ありがとうございました。</a:t>
            </a:r>
            <a:endParaRPr kumimoji="1" lang="ja-JP" altLang="en-US" sz="2000" dirty="0"/>
          </a:p>
        </p:txBody>
      </p:sp>
      <p:sp>
        <p:nvSpPr>
          <p:cNvPr id="14" name="楕円 7"/>
          <p:cNvSpPr/>
          <p:nvPr/>
        </p:nvSpPr>
        <p:spPr>
          <a:xfrm>
            <a:off x="301277" y="159735"/>
            <a:ext cx="1620000" cy="162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32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407398" y="615792"/>
            <a:ext cx="1407758" cy="707886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ja-JP" altLang="en-US" sz="40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まとめ</a:t>
            </a:r>
            <a:endParaRPr lang="ja-JP" altLang="en-US" sz="40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59032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275008" y="1313645"/>
            <a:ext cx="47394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以下、白黒Ｖｅｒと机の移動の別Ｖｅｒを参考に載せます。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098812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四角形: 角を丸くする 12"/>
          <p:cNvSpPr/>
          <p:nvPr/>
        </p:nvSpPr>
        <p:spPr>
          <a:xfrm>
            <a:off x="8330751" y="87860"/>
            <a:ext cx="720000" cy="360000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１</a:t>
            </a:r>
            <a:endParaRPr kumimoji="1" lang="ja-JP" altLang="en-US" sz="16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601434" y="1895290"/>
            <a:ext cx="7832148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研修した内容について</a:t>
            </a:r>
            <a:r>
              <a:rPr lang="ja-JP" altLang="en-US" sz="4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、</a:t>
            </a:r>
            <a:endParaRPr lang="en-US" altLang="ja-JP" sz="40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4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「</a:t>
            </a:r>
            <a:r>
              <a:rPr lang="ja-JP" altLang="en-US" sz="4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自分の考え」や「学び」</a:t>
            </a:r>
            <a:r>
              <a:rPr lang="ja-JP" altLang="en-US" sz="4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を</a:t>
            </a:r>
            <a:endParaRPr lang="en-US" altLang="ja-JP" sz="40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4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グループで</a:t>
            </a:r>
            <a:r>
              <a:rPr lang="ja-JP" altLang="en-US" sz="40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表出</a:t>
            </a:r>
            <a:r>
              <a:rPr lang="en-US" altLang="ja-JP" sz="4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(</a:t>
            </a:r>
            <a:r>
              <a:rPr lang="ja-JP" altLang="en-US" sz="4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共有</a:t>
            </a:r>
            <a:r>
              <a:rPr lang="ja-JP" altLang="en-US" sz="4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</a:t>
            </a:r>
            <a:r>
              <a:rPr lang="ja-JP" altLang="en-US" sz="4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協議</a:t>
            </a:r>
            <a:r>
              <a:rPr lang="en-US" altLang="ja-JP" sz="4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)</a:t>
            </a:r>
            <a:r>
              <a:rPr lang="ja-JP" altLang="en-US" sz="4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する</a:t>
            </a:r>
            <a:r>
              <a:rPr lang="ja-JP" altLang="en-US" sz="4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ことを通し</a:t>
            </a:r>
            <a:r>
              <a:rPr lang="ja-JP" altLang="en-US" sz="4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、</a:t>
            </a:r>
            <a:endParaRPr lang="en-US" altLang="ja-JP" sz="40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4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研修</a:t>
            </a:r>
            <a:r>
              <a:rPr lang="ja-JP" altLang="en-US" sz="4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内容をさらに</a:t>
            </a:r>
            <a:r>
              <a:rPr lang="ja-JP" altLang="en-US" sz="40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深く理解</a:t>
            </a:r>
            <a:r>
              <a:rPr lang="ja-JP" altLang="en-US" sz="4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するとともに、</a:t>
            </a:r>
            <a:r>
              <a:rPr lang="ja-JP" altLang="en-US" sz="40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組織的な授業改善の取組に</a:t>
            </a:r>
            <a:r>
              <a:rPr lang="ja-JP" altLang="en-US" sz="40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つなげる</a:t>
            </a:r>
            <a:r>
              <a:rPr lang="ja-JP" altLang="en-US" sz="4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。</a:t>
            </a:r>
            <a:endParaRPr lang="en-US" altLang="ja-JP" sz="40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0" name="サブタイトル 2"/>
          <p:cNvSpPr txBox="1">
            <a:spLocks/>
          </p:cNvSpPr>
          <p:nvPr/>
        </p:nvSpPr>
        <p:spPr>
          <a:xfrm>
            <a:off x="301277" y="895720"/>
            <a:ext cx="8516152" cy="5436000"/>
          </a:xfrm>
          <a:prstGeom prst="rect">
            <a:avLst/>
          </a:prstGeom>
          <a:ln w="57150"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altLang="ja-JP" sz="3600" b="1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ja-JP" altLang="en-US" sz="44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2" name="楕円 7"/>
          <p:cNvSpPr/>
          <p:nvPr/>
        </p:nvSpPr>
        <p:spPr>
          <a:xfrm>
            <a:off x="301277" y="159735"/>
            <a:ext cx="1620000" cy="1620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32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420222" y="400348"/>
            <a:ext cx="1382110" cy="1138773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ja-JP" altLang="en-US" sz="3200" b="1" dirty="0" smtClean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演習の</a:t>
            </a:r>
            <a:endParaRPr lang="en-US" altLang="ja-JP" sz="3200" b="1" dirty="0" smtClean="0">
              <a:solidFill>
                <a:sysClr val="windowText" lastClr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3200" b="1" dirty="0" smtClean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ja-JP" altLang="en-US" sz="3600" b="1" dirty="0" smtClean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目的</a:t>
            </a:r>
            <a:endParaRPr lang="ja-JP" altLang="en-US" sz="3600" b="1" dirty="0">
              <a:solidFill>
                <a:sysClr val="windowText" lastClr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032094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四角形: 角を丸くする 12"/>
          <p:cNvSpPr/>
          <p:nvPr/>
        </p:nvSpPr>
        <p:spPr>
          <a:xfrm>
            <a:off x="8330751" y="87860"/>
            <a:ext cx="720000" cy="360000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２</a:t>
            </a:r>
            <a:endParaRPr kumimoji="1" lang="ja-JP" altLang="en-US" sz="16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9" name="テキスト プレースホルダー 2"/>
          <p:cNvSpPr txBox="1">
            <a:spLocks/>
          </p:cNvSpPr>
          <p:nvPr/>
        </p:nvSpPr>
        <p:spPr>
          <a:xfrm>
            <a:off x="704265" y="1917695"/>
            <a:ext cx="8169570" cy="464432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3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①　目的と流れの確認　</a:t>
            </a:r>
            <a:endParaRPr lang="en-US" altLang="ja-JP" sz="36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l"/>
            <a:r>
              <a:rPr lang="ja-JP" altLang="en-US" sz="3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②　個人で研修内容を振り返る</a:t>
            </a:r>
            <a:endParaRPr lang="en-US" altLang="ja-JP" sz="36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l"/>
            <a:r>
              <a:rPr lang="ja-JP" altLang="en-US" sz="3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③</a:t>
            </a:r>
            <a:r>
              <a:rPr lang="ja-JP" altLang="en-US" sz="3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グループでそれぞれの考えを</a:t>
            </a:r>
            <a:endParaRPr lang="en-US" altLang="ja-JP" sz="36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l"/>
            <a:r>
              <a:rPr lang="ja-JP" altLang="en-US" sz="3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3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伝え合う</a:t>
            </a:r>
            <a:endParaRPr lang="en-US" altLang="ja-JP" sz="36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l"/>
            <a:r>
              <a:rPr lang="ja-JP" altLang="en-US" sz="2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</a:t>
            </a:r>
            <a:r>
              <a:rPr lang="en-US" altLang="ja-JP" sz="2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(</a:t>
            </a:r>
            <a:r>
              <a:rPr lang="ja-JP" altLang="en-US" sz="28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移動</a:t>
            </a:r>
            <a:r>
              <a:rPr lang="en-US" altLang="ja-JP" sz="2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)</a:t>
            </a:r>
          </a:p>
          <a:p>
            <a:pPr algn="l"/>
            <a:r>
              <a:rPr lang="ja-JP" altLang="en-US" sz="3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④　別のグループでさらに伝え合う</a:t>
            </a:r>
            <a:endParaRPr lang="en-US" altLang="ja-JP" sz="36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l"/>
            <a:r>
              <a:rPr lang="ja-JP" altLang="en-US" sz="3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⑤　省察・まとめ　　　　　</a:t>
            </a:r>
            <a:endParaRPr lang="en-US" altLang="ja-JP" sz="36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5" name="サブタイトル 2"/>
          <p:cNvSpPr txBox="1">
            <a:spLocks/>
          </p:cNvSpPr>
          <p:nvPr/>
        </p:nvSpPr>
        <p:spPr>
          <a:xfrm>
            <a:off x="301277" y="895720"/>
            <a:ext cx="8516152" cy="5436000"/>
          </a:xfrm>
          <a:prstGeom prst="rect">
            <a:avLst/>
          </a:prstGeom>
          <a:ln w="57150"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altLang="ja-JP" sz="3600" b="1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ja-JP" altLang="en-US" sz="44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6" name="楕円 7"/>
          <p:cNvSpPr/>
          <p:nvPr/>
        </p:nvSpPr>
        <p:spPr>
          <a:xfrm>
            <a:off x="301277" y="159735"/>
            <a:ext cx="1620000" cy="1620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32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420222" y="400348"/>
            <a:ext cx="1420582" cy="1077218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ja-JP" altLang="en-US" sz="3200" b="1" dirty="0" smtClean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演習の</a:t>
            </a:r>
            <a:endParaRPr lang="en-US" altLang="ja-JP" sz="3200" b="1" dirty="0" smtClean="0">
              <a:solidFill>
                <a:sysClr val="windowText" lastClr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3200" b="1" dirty="0" smtClean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流れ</a:t>
            </a:r>
            <a:endParaRPr lang="ja-JP" altLang="en-US" sz="3600" b="1" dirty="0">
              <a:solidFill>
                <a:sysClr val="windowText" lastClr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525961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 rotWithShape="1">
          <a:blip r:embed="rId3"/>
          <a:srcRect t="15240"/>
          <a:stretch/>
        </p:blipFill>
        <p:spPr>
          <a:xfrm>
            <a:off x="1033134" y="2132856"/>
            <a:ext cx="7781925" cy="2430098"/>
          </a:xfrm>
          <a:prstGeom prst="rect">
            <a:avLst/>
          </a:prstGeom>
        </p:spPr>
      </p:pic>
      <p:sp>
        <p:nvSpPr>
          <p:cNvPr id="30" name="サブタイトル 2"/>
          <p:cNvSpPr txBox="1">
            <a:spLocks/>
          </p:cNvSpPr>
          <p:nvPr/>
        </p:nvSpPr>
        <p:spPr>
          <a:xfrm>
            <a:off x="301277" y="895720"/>
            <a:ext cx="8516152" cy="5436000"/>
          </a:xfrm>
          <a:prstGeom prst="rect">
            <a:avLst/>
          </a:prstGeom>
          <a:ln w="57150"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altLang="ja-JP" sz="3600" b="1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ja-JP" altLang="en-US" sz="44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1" name="角丸四角形 10"/>
          <p:cNvSpPr/>
          <p:nvPr/>
        </p:nvSpPr>
        <p:spPr>
          <a:xfrm>
            <a:off x="8175228" y="96647"/>
            <a:ext cx="900000" cy="369846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0"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３</a:t>
            </a:r>
            <a:endParaRPr lang="en-US" altLang="ja-JP" sz="175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grpSp>
        <p:nvGrpSpPr>
          <p:cNvPr id="18" name="グループ化 17"/>
          <p:cNvGrpSpPr/>
          <p:nvPr/>
        </p:nvGrpSpPr>
        <p:grpSpPr>
          <a:xfrm>
            <a:off x="381070" y="5229200"/>
            <a:ext cx="1270628" cy="889001"/>
            <a:chOff x="2222424" y="5264149"/>
            <a:chExt cx="1550441" cy="889001"/>
          </a:xfrm>
        </p:grpSpPr>
        <p:sp>
          <p:nvSpPr>
            <p:cNvPr id="21" name="四角形: 角を丸くする 12"/>
            <p:cNvSpPr/>
            <p:nvPr/>
          </p:nvSpPr>
          <p:spPr>
            <a:xfrm>
              <a:off x="2263302" y="5264149"/>
              <a:ext cx="1509563" cy="889001"/>
            </a:xfrm>
            <a:prstGeom prst="roundRect">
              <a:avLst/>
            </a:prstGeom>
            <a:noFill/>
            <a:ln w="38100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" name="テキスト ボックス 23"/>
            <p:cNvSpPr txBox="1"/>
            <p:nvPr/>
          </p:nvSpPr>
          <p:spPr>
            <a:xfrm>
              <a:off x="2222424" y="5385483"/>
              <a:ext cx="151952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36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８</a:t>
              </a:r>
              <a:r>
                <a:rPr kumimoji="1" lang="ja-JP" altLang="en-US" sz="36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分</a:t>
              </a:r>
              <a:endParaRPr kumimoji="1" lang="ja-JP" altLang="en-US" sz="36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sp>
        <p:nvSpPr>
          <p:cNvPr id="29" name="楕円 7"/>
          <p:cNvSpPr/>
          <p:nvPr/>
        </p:nvSpPr>
        <p:spPr>
          <a:xfrm>
            <a:off x="301277" y="159735"/>
            <a:ext cx="1620000" cy="1620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32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403391" y="554236"/>
            <a:ext cx="1415772" cy="83099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ja-JP" altLang="en-US" sz="4800" b="1" dirty="0" smtClean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個人</a:t>
            </a:r>
            <a:endParaRPr lang="ja-JP" altLang="en-US" sz="4800" b="1" dirty="0">
              <a:solidFill>
                <a:sysClr val="windowText" lastClr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1651698" y="1083456"/>
            <a:ext cx="670007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en-US" altLang="ja-JP" sz="3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※</a:t>
            </a:r>
            <a:r>
              <a:rPr lang="ja-JP" altLang="en-US" sz="3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重要だと思ったこと等を書き出し、</a:t>
            </a:r>
            <a:endParaRPr lang="en-US" altLang="ja-JP" sz="32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3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3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その理由を添える。</a:t>
            </a:r>
            <a:endParaRPr lang="en-US" altLang="ja-JP" sz="32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2350177" y="5157192"/>
            <a:ext cx="670007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en-US" altLang="ja-JP" sz="3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※</a:t>
            </a:r>
            <a:r>
              <a:rPr lang="ja-JP" altLang="en-US" sz="3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この後の共有では</a:t>
            </a:r>
            <a:endParaRPr lang="en-US" altLang="ja-JP" sz="32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3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3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 この用紙を回し読みします。</a:t>
            </a:r>
            <a:endParaRPr lang="en-US" altLang="ja-JP" sz="32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6" name="メモ 15"/>
          <p:cNvSpPr/>
          <p:nvPr/>
        </p:nvSpPr>
        <p:spPr>
          <a:xfrm>
            <a:off x="2049713" y="2883768"/>
            <a:ext cx="3127896" cy="836526"/>
          </a:xfrm>
          <a:prstGeom prst="foldedCorner">
            <a:avLst/>
          </a:prstGeom>
          <a:solidFill>
            <a:srgbClr val="66FFFF"/>
          </a:solidFill>
          <a:ln w="12700" cap="flat" cmpd="sng" algn="ctr">
            <a:solidFill>
              <a:schemeClr val="tx1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ja-JP" altLang="en-US" sz="2400" kern="100" dirty="0" smtClean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・○○○○○○○○。</a:t>
            </a:r>
            <a:endParaRPr lang="ja-JP" sz="2400" kern="100" dirty="0"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2049713" y="3936925"/>
            <a:ext cx="31278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・○○○○○○○○。</a:t>
            </a:r>
            <a:endParaRPr kumimoji="1" lang="ja-JP" altLang="en-US" sz="24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5291518" y="3071198"/>
            <a:ext cx="31278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・○○○○○○○○。</a:t>
            </a:r>
            <a:endParaRPr kumimoji="1" lang="ja-JP" altLang="en-US" sz="24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5291518" y="3962090"/>
            <a:ext cx="31278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・○○○○○○○○。</a:t>
            </a:r>
            <a:endParaRPr kumimoji="1" lang="ja-JP" altLang="en-US" sz="24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127342" y="3384267"/>
            <a:ext cx="32480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（直接記入された付箋を貼る）</a:t>
            </a:r>
            <a:endParaRPr kumimoji="1" lang="ja-JP" altLang="en-US" dirty="0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2127342" y="4245067"/>
            <a:ext cx="32480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（直接書き込む）</a:t>
            </a:r>
            <a:endParaRPr kumimoji="1" lang="ja-JP" altLang="en-US" dirty="0"/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1478885" y="3117364"/>
            <a:ext cx="5056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/>
              <a:t>３</a:t>
            </a:r>
            <a:endParaRPr kumimoji="1" lang="ja-JP" altLang="en-US" dirty="0"/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1505275" y="3916751"/>
            <a:ext cx="5056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５</a:t>
            </a:r>
            <a:endParaRPr kumimoji="1" lang="ja-JP" altLang="en-US" dirty="0"/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2025392" y="352377"/>
            <a:ext cx="31765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研修内容を振り返る</a:t>
            </a:r>
            <a:endParaRPr lang="en-US" altLang="ja-JP" sz="28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2127342" y="4675407"/>
            <a:ext cx="32480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付箋･直接記入のどちらでも可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176596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サブタイトル 2"/>
          <p:cNvSpPr txBox="1">
            <a:spLocks/>
          </p:cNvSpPr>
          <p:nvPr/>
        </p:nvSpPr>
        <p:spPr>
          <a:xfrm>
            <a:off x="301277" y="895720"/>
            <a:ext cx="8516152" cy="5436000"/>
          </a:xfrm>
          <a:prstGeom prst="rect">
            <a:avLst/>
          </a:prstGeom>
          <a:ln w="57150"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altLang="ja-JP" sz="3600" b="1">
              <a:solidFill>
                <a:sysClr val="windowText" lastClr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ja-JP" altLang="en-US" sz="4400" b="1" dirty="0">
              <a:solidFill>
                <a:sysClr val="windowText" lastClr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1" name="角丸四角形 10"/>
          <p:cNvSpPr/>
          <p:nvPr/>
        </p:nvSpPr>
        <p:spPr>
          <a:xfrm>
            <a:off x="8175228" y="96647"/>
            <a:ext cx="900000" cy="369846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0"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４</a:t>
            </a:r>
            <a:endParaRPr lang="en-US" altLang="ja-JP" sz="175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9" name="楕円 7"/>
          <p:cNvSpPr/>
          <p:nvPr/>
        </p:nvSpPr>
        <p:spPr>
          <a:xfrm>
            <a:off x="301277" y="159735"/>
            <a:ext cx="1620000" cy="1620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32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410746" y="431126"/>
            <a:ext cx="1415772" cy="1077218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ja-JP" altLang="en-US" sz="3200" b="1" dirty="0" smtClean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共有</a:t>
            </a:r>
            <a:endParaRPr lang="en-US" altLang="ja-JP" sz="3200" b="1" dirty="0" smtClean="0">
              <a:solidFill>
                <a:sysClr val="windowText" lastClr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3200" b="1" dirty="0" smtClean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協議１</a:t>
            </a:r>
            <a:endParaRPr lang="ja-JP" altLang="en-US" sz="3200" b="1" dirty="0">
              <a:solidFill>
                <a:sysClr val="windowText" lastClr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2025392" y="352377"/>
            <a:ext cx="31765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共有・協議１の視点</a:t>
            </a:r>
            <a:endParaRPr lang="en-US" altLang="ja-JP" sz="28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1589926" y="1779735"/>
            <a:ext cx="6585302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個人の振り返りを</a:t>
            </a:r>
            <a:endParaRPr lang="en-US" altLang="ja-JP" sz="32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3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グループ内で共有することで、</a:t>
            </a:r>
            <a:endParaRPr lang="en-US" altLang="ja-JP" sz="32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4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相互の捉え方について</a:t>
            </a:r>
            <a:endParaRPr lang="en-US" altLang="ja-JP" sz="44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4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共通点や相違点から分析し学びを深めよう！</a:t>
            </a:r>
            <a:endParaRPr lang="en-US" altLang="ja-JP" sz="44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702832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サブタイトル 2"/>
          <p:cNvSpPr txBox="1">
            <a:spLocks/>
          </p:cNvSpPr>
          <p:nvPr/>
        </p:nvSpPr>
        <p:spPr>
          <a:xfrm>
            <a:off x="301277" y="895720"/>
            <a:ext cx="8516152" cy="5436000"/>
          </a:xfrm>
          <a:prstGeom prst="rect">
            <a:avLst/>
          </a:prstGeom>
          <a:ln w="57150"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altLang="ja-JP" sz="3600" b="1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ja-JP" altLang="en-US" sz="44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1" name="角丸四角形 10"/>
          <p:cNvSpPr/>
          <p:nvPr/>
        </p:nvSpPr>
        <p:spPr>
          <a:xfrm>
            <a:off x="8175228" y="96647"/>
            <a:ext cx="900000" cy="369846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0"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５</a:t>
            </a:r>
            <a:endParaRPr lang="en-US" altLang="ja-JP" sz="175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grpSp>
        <p:nvGrpSpPr>
          <p:cNvPr id="18" name="グループ化 17"/>
          <p:cNvGrpSpPr/>
          <p:nvPr/>
        </p:nvGrpSpPr>
        <p:grpSpPr>
          <a:xfrm>
            <a:off x="381070" y="5229200"/>
            <a:ext cx="1270628" cy="889001"/>
            <a:chOff x="2222424" y="5264149"/>
            <a:chExt cx="1550441" cy="889001"/>
          </a:xfrm>
        </p:grpSpPr>
        <p:sp>
          <p:nvSpPr>
            <p:cNvPr id="21" name="四角形: 角を丸くする 12"/>
            <p:cNvSpPr/>
            <p:nvPr/>
          </p:nvSpPr>
          <p:spPr>
            <a:xfrm>
              <a:off x="2263302" y="5264149"/>
              <a:ext cx="1509563" cy="889001"/>
            </a:xfrm>
            <a:prstGeom prst="roundRect">
              <a:avLst/>
            </a:prstGeom>
            <a:noFill/>
            <a:ln w="38100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" name="テキスト ボックス 23"/>
            <p:cNvSpPr txBox="1"/>
            <p:nvPr/>
          </p:nvSpPr>
          <p:spPr>
            <a:xfrm>
              <a:off x="2222424" y="5385483"/>
              <a:ext cx="151952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36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13</a:t>
              </a:r>
              <a:r>
                <a:rPr kumimoji="1" lang="ja-JP" altLang="en-US" sz="36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分</a:t>
              </a:r>
              <a:endParaRPr kumimoji="1" lang="ja-JP" altLang="en-US" sz="36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sp>
        <p:nvSpPr>
          <p:cNvPr id="29" name="楕円 7"/>
          <p:cNvSpPr/>
          <p:nvPr/>
        </p:nvSpPr>
        <p:spPr>
          <a:xfrm>
            <a:off x="301277" y="159735"/>
            <a:ext cx="1620000" cy="1620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32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403391" y="431126"/>
            <a:ext cx="1415772" cy="1077218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altLang="ja-JP" sz="3200" b="1" dirty="0" smtClean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ja-JP" altLang="en-US" sz="3200" b="1" dirty="0" smtClean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共有</a:t>
            </a:r>
            <a:endParaRPr lang="en-US" altLang="ja-JP" sz="3200" b="1" dirty="0" smtClean="0">
              <a:solidFill>
                <a:sysClr val="windowText" lastClr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3200" b="1" dirty="0" smtClean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協議１</a:t>
            </a:r>
            <a:endParaRPr lang="ja-JP" altLang="en-US" sz="3200" b="1" dirty="0">
              <a:solidFill>
                <a:sysClr val="windowText" lastClr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697706" y="1995890"/>
            <a:ext cx="8119723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3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①書かれたワークシートを回し読みする。</a:t>
            </a:r>
          </a:p>
          <a:p>
            <a:pPr>
              <a:lnSpc>
                <a:spcPct val="150000"/>
              </a:lnSpc>
            </a:pPr>
            <a:r>
              <a:rPr lang="ja-JP" altLang="en-US" sz="3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②回し読みの結果、最低限の質疑</a:t>
            </a:r>
            <a:r>
              <a:rPr lang="ja-JP" altLang="en-US" sz="3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を行う。</a:t>
            </a:r>
            <a:endParaRPr lang="ja-JP" altLang="en-US" sz="36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3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③多数</a:t>
            </a:r>
            <a:r>
              <a:rPr lang="ja-JP" altLang="en-US" sz="3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</a:t>
            </a:r>
            <a:r>
              <a:rPr lang="ja-JP" altLang="en-US" sz="3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意見</a:t>
            </a:r>
            <a:r>
              <a:rPr lang="ja-JP" altLang="en-US" sz="3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や少数でも良い思う</a:t>
            </a:r>
            <a:r>
              <a:rPr lang="ja-JP" altLang="en-US" sz="3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意見</a:t>
            </a:r>
            <a:endParaRPr lang="en-US" altLang="ja-JP" sz="36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3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3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について互いに交流</a:t>
            </a:r>
            <a:r>
              <a:rPr lang="ja-JP" altLang="en-US" sz="3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</a:t>
            </a:r>
            <a:r>
              <a:rPr lang="ja-JP" altLang="en-US" sz="3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する。</a:t>
            </a:r>
            <a:endParaRPr lang="ja-JP" altLang="en-US" sz="36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2025392" y="352377"/>
            <a:ext cx="31765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共有・協議１の方法</a:t>
            </a:r>
            <a:endParaRPr lang="en-US" altLang="ja-JP" sz="28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4361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サブタイトル 2"/>
          <p:cNvSpPr txBox="1">
            <a:spLocks/>
          </p:cNvSpPr>
          <p:nvPr/>
        </p:nvSpPr>
        <p:spPr>
          <a:xfrm>
            <a:off x="301277" y="895720"/>
            <a:ext cx="8516152" cy="5436000"/>
          </a:xfrm>
          <a:prstGeom prst="rect">
            <a:avLst/>
          </a:prstGeom>
          <a:ln w="57150"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altLang="ja-JP" sz="3600" b="1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ja-JP" altLang="en-US" sz="44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1" name="角丸四角形 10"/>
          <p:cNvSpPr/>
          <p:nvPr/>
        </p:nvSpPr>
        <p:spPr>
          <a:xfrm>
            <a:off x="8175228" y="96647"/>
            <a:ext cx="900000" cy="369846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0"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６</a:t>
            </a:r>
            <a:endParaRPr lang="en-US" altLang="ja-JP" sz="175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grpSp>
        <p:nvGrpSpPr>
          <p:cNvPr id="18" name="グループ化 17"/>
          <p:cNvGrpSpPr/>
          <p:nvPr/>
        </p:nvGrpSpPr>
        <p:grpSpPr>
          <a:xfrm>
            <a:off x="381070" y="5256655"/>
            <a:ext cx="1270628" cy="889001"/>
            <a:chOff x="2222424" y="5264149"/>
            <a:chExt cx="1550441" cy="889001"/>
          </a:xfrm>
        </p:grpSpPr>
        <p:sp>
          <p:nvSpPr>
            <p:cNvPr id="21" name="四角形: 角を丸くする 12"/>
            <p:cNvSpPr/>
            <p:nvPr/>
          </p:nvSpPr>
          <p:spPr>
            <a:xfrm>
              <a:off x="2263302" y="5264149"/>
              <a:ext cx="1509563" cy="889001"/>
            </a:xfrm>
            <a:prstGeom prst="roundRect">
              <a:avLst/>
            </a:prstGeom>
            <a:noFill/>
            <a:ln w="38100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" name="テキスト ボックス 23"/>
            <p:cNvSpPr txBox="1"/>
            <p:nvPr/>
          </p:nvSpPr>
          <p:spPr>
            <a:xfrm>
              <a:off x="2222424" y="5385483"/>
              <a:ext cx="151952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36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８</a:t>
              </a:r>
              <a:r>
                <a:rPr kumimoji="1" lang="ja-JP" altLang="en-US" sz="36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分</a:t>
              </a:r>
              <a:endParaRPr kumimoji="1" lang="ja-JP" altLang="en-US" sz="36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sp>
        <p:nvSpPr>
          <p:cNvPr id="29" name="楕円 7"/>
          <p:cNvSpPr/>
          <p:nvPr/>
        </p:nvSpPr>
        <p:spPr>
          <a:xfrm>
            <a:off x="301277" y="159735"/>
            <a:ext cx="1620000" cy="1620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32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505505" y="431126"/>
            <a:ext cx="1415772" cy="1077218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ja-JP" altLang="en-US" sz="3200" b="1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ja-JP" altLang="en-US" sz="3200" b="1" dirty="0" smtClean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共有</a:t>
            </a:r>
            <a:endParaRPr lang="en-US" altLang="ja-JP" sz="3200" b="1" dirty="0" smtClean="0">
              <a:solidFill>
                <a:sysClr val="windowText" lastClr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3200" b="1" dirty="0" smtClean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協議２</a:t>
            </a:r>
            <a:endParaRPr lang="ja-JP" altLang="en-US" sz="3200" b="1" dirty="0">
              <a:solidFill>
                <a:sysClr val="windowText" lastClr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1349257" y="1985229"/>
            <a:ext cx="7275971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4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共有する事項は以下の２点</a:t>
            </a:r>
            <a:endParaRPr lang="en-US" altLang="ja-JP" sz="40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4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・ 個人の振り返りの内容</a:t>
            </a:r>
            <a:endParaRPr lang="en-US" altLang="ja-JP" sz="40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4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・ 共有･協議１での内容</a:t>
            </a:r>
            <a:endParaRPr lang="en-US" altLang="ja-JP" sz="40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　　　　　　　　</a:t>
            </a:r>
            <a:r>
              <a:rPr lang="en-US" altLang="ja-JP" sz="2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</a:t>
            </a:r>
            <a:r>
              <a:rPr lang="ja-JP" altLang="en-US" sz="2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時間が少ないので要領よく！）</a:t>
            </a:r>
            <a:endParaRPr lang="en-US" altLang="ja-JP" sz="24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2025392" y="352377"/>
            <a:ext cx="43625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新規グループ内で共有する</a:t>
            </a:r>
            <a:endParaRPr lang="en-US" altLang="ja-JP" sz="28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610131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メモ 11"/>
          <p:cNvSpPr/>
          <p:nvPr/>
        </p:nvSpPr>
        <p:spPr>
          <a:xfrm>
            <a:off x="2306006" y="3775529"/>
            <a:ext cx="5700073" cy="2370127"/>
          </a:xfrm>
          <a:prstGeom prst="foldedCorner">
            <a:avLst/>
          </a:prstGeom>
          <a:noFill/>
          <a:ln w="12700" cap="flat" cmpd="sng" algn="ctr">
            <a:solidFill>
              <a:schemeClr val="tx1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endParaRPr lang="ja-JP" sz="2400" kern="100" dirty="0"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1" name="角丸四角形 10"/>
          <p:cNvSpPr/>
          <p:nvPr/>
        </p:nvSpPr>
        <p:spPr>
          <a:xfrm>
            <a:off x="8175228" y="96647"/>
            <a:ext cx="900000" cy="369846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0"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７</a:t>
            </a:r>
            <a:endParaRPr lang="en-US" altLang="ja-JP" sz="175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grpSp>
        <p:nvGrpSpPr>
          <p:cNvPr id="18" name="グループ化 17"/>
          <p:cNvGrpSpPr/>
          <p:nvPr/>
        </p:nvGrpSpPr>
        <p:grpSpPr>
          <a:xfrm>
            <a:off x="406412" y="5256655"/>
            <a:ext cx="1245288" cy="889001"/>
            <a:chOff x="2253345" y="5264149"/>
            <a:chExt cx="1519520" cy="889001"/>
          </a:xfrm>
        </p:grpSpPr>
        <p:sp>
          <p:nvSpPr>
            <p:cNvPr id="21" name="四角形: 角を丸くする 12"/>
            <p:cNvSpPr/>
            <p:nvPr/>
          </p:nvSpPr>
          <p:spPr>
            <a:xfrm>
              <a:off x="2263302" y="5264149"/>
              <a:ext cx="1509563" cy="889001"/>
            </a:xfrm>
            <a:prstGeom prst="roundRect">
              <a:avLst/>
            </a:prstGeom>
            <a:noFill/>
            <a:ln w="38100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" name="テキスト ボックス 23"/>
            <p:cNvSpPr txBox="1"/>
            <p:nvPr/>
          </p:nvSpPr>
          <p:spPr>
            <a:xfrm>
              <a:off x="2253345" y="5385483"/>
              <a:ext cx="1519520" cy="64633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ja-JP" altLang="en-US" sz="36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４</a:t>
              </a:r>
              <a:r>
                <a:rPr kumimoji="1" lang="ja-JP" altLang="en-US" sz="36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分</a:t>
              </a:r>
              <a:endParaRPr kumimoji="1" lang="ja-JP" altLang="en-US" sz="36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sp>
        <p:nvSpPr>
          <p:cNvPr id="17" name="サブタイトル 2"/>
          <p:cNvSpPr txBox="1">
            <a:spLocks/>
          </p:cNvSpPr>
          <p:nvPr/>
        </p:nvSpPr>
        <p:spPr>
          <a:xfrm>
            <a:off x="301277" y="895719"/>
            <a:ext cx="8516152" cy="5436000"/>
          </a:xfrm>
          <a:prstGeom prst="rect">
            <a:avLst/>
          </a:prstGeom>
          <a:ln w="57150"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altLang="ja-JP" sz="3600" b="1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ja-JP" altLang="en-US" sz="44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2448743" y="3613719"/>
            <a:ext cx="5773713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3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演習を通して、</a:t>
            </a:r>
            <a:endParaRPr lang="en-US" altLang="ja-JP" sz="36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3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・どんな深まりがありましたか。</a:t>
            </a:r>
            <a:endParaRPr lang="en-US" altLang="ja-JP" sz="36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3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・新たに見えてきたことは？</a:t>
            </a:r>
            <a:endParaRPr lang="en-US" altLang="ja-JP" sz="36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4" name="楕円 7"/>
          <p:cNvSpPr/>
          <p:nvPr/>
        </p:nvSpPr>
        <p:spPr>
          <a:xfrm>
            <a:off x="301277" y="159735"/>
            <a:ext cx="1620000" cy="1620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32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505983" y="615792"/>
            <a:ext cx="1210588" cy="707886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ja-JP" altLang="en-US" sz="4000" b="1" dirty="0" smtClean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省察</a:t>
            </a:r>
            <a:endParaRPr lang="ja-JP" altLang="en-US" sz="4000" b="1" dirty="0">
              <a:solidFill>
                <a:sysClr val="windowText" lastClr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1921276" y="1104233"/>
            <a:ext cx="287424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4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演習</a:t>
            </a:r>
            <a:r>
              <a:rPr lang="ja-JP" altLang="en-US" sz="4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の</a:t>
            </a:r>
            <a:r>
              <a:rPr lang="ja-JP" altLang="en-US" sz="4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目的</a:t>
            </a:r>
            <a:endParaRPr lang="en-US" altLang="ja-JP" sz="40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1874333" y="1674727"/>
            <a:ext cx="6563418" cy="1872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研修した内容について</a:t>
            </a:r>
            <a: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、</a:t>
            </a:r>
            <a:endParaRPr lang="en-US" altLang="ja-JP" sz="24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「</a:t>
            </a:r>
            <a:r>
              <a: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自分の考え」や「学び」</a:t>
            </a:r>
            <a: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を</a:t>
            </a:r>
            <a:endParaRPr lang="en-US" altLang="ja-JP" sz="24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グループで</a:t>
            </a:r>
            <a:r>
              <a:rPr lang="ja-JP" altLang="en-US" sz="24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表出</a:t>
            </a:r>
            <a:r>
              <a:rPr lang="en-US" altLang="ja-JP" sz="2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(</a:t>
            </a:r>
            <a: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共有</a:t>
            </a:r>
            <a:r>
              <a: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</a:t>
            </a:r>
            <a: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協議</a:t>
            </a:r>
            <a:r>
              <a:rPr lang="en-US" altLang="ja-JP" sz="2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)</a:t>
            </a:r>
            <a: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する</a:t>
            </a:r>
            <a:r>
              <a: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ことを通し</a:t>
            </a:r>
            <a: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、</a:t>
            </a:r>
            <a:endParaRPr lang="en-US" altLang="ja-JP" sz="24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研修</a:t>
            </a:r>
            <a:r>
              <a: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内容をさらに</a:t>
            </a:r>
            <a:r>
              <a:rPr lang="ja-JP" altLang="en-US" sz="24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深く理解</a:t>
            </a:r>
            <a:r>
              <a: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するとともに</a:t>
            </a:r>
            <a: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、</a:t>
            </a:r>
            <a:endParaRPr lang="en-US" altLang="ja-JP" sz="24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24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組織的</a:t>
            </a:r>
            <a:r>
              <a:rPr lang="ja-JP" altLang="en-US" sz="24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な授業改善の取組に</a:t>
            </a:r>
            <a:r>
              <a:rPr lang="ja-JP" altLang="en-US" sz="24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つなげる</a:t>
            </a:r>
            <a: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。</a:t>
            </a:r>
            <a:endParaRPr lang="en-US" altLang="ja-JP" sz="24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755576" y="4005064"/>
            <a:ext cx="14767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/>
              <a:t>黄色付箋</a:t>
            </a:r>
            <a:endParaRPr kumimoji="1"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9837076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角丸四角形 10"/>
          <p:cNvSpPr/>
          <p:nvPr/>
        </p:nvSpPr>
        <p:spPr>
          <a:xfrm>
            <a:off x="8175228" y="96647"/>
            <a:ext cx="900000" cy="369846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0"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８</a:t>
            </a:r>
            <a:endParaRPr lang="en-US" altLang="ja-JP" sz="175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7" name="サブタイトル 2"/>
          <p:cNvSpPr txBox="1">
            <a:spLocks/>
          </p:cNvSpPr>
          <p:nvPr/>
        </p:nvSpPr>
        <p:spPr>
          <a:xfrm>
            <a:off x="301277" y="895721"/>
            <a:ext cx="8516152" cy="5436000"/>
          </a:xfrm>
          <a:prstGeom prst="rect">
            <a:avLst/>
          </a:prstGeom>
          <a:ln w="57150"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altLang="ja-JP" sz="3600" b="1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ja-JP" altLang="en-US" sz="44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4503427" y="5731621"/>
            <a:ext cx="43140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/>
              <a:t>ご協力ありがとうございました。</a:t>
            </a:r>
            <a:endParaRPr kumimoji="1" lang="ja-JP" altLang="en-US" sz="2400" dirty="0"/>
          </a:p>
        </p:txBody>
      </p:sp>
      <p:sp>
        <p:nvSpPr>
          <p:cNvPr id="14" name="楕円 7"/>
          <p:cNvSpPr/>
          <p:nvPr/>
        </p:nvSpPr>
        <p:spPr>
          <a:xfrm>
            <a:off x="301277" y="159735"/>
            <a:ext cx="1620000" cy="1620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32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407398" y="615792"/>
            <a:ext cx="1407758" cy="707886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ja-JP" altLang="en-US" sz="4000" b="1" dirty="0" smtClean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まとめ</a:t>
            </a:r>
            <a:endParaRPr lang="ja-JP" altLang="en-US" sz="4000" b="1" dirty="0">
              <a:solidFill>
                <a:sysClr val="windowText" lastClr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2257538" y="1056460"/>
            <a:ext cx="556515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黄色付箋を</a:t>
            </a:r>
            <a:endParaRPr kumimoji="1" lang="en-US" altLang="ja-JP" sz="44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kumimoji="1" lang="ja-JP" altLang="en-US" sz="4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お貼り下さい。</a:t>
            </a:r>
            <a:endParaRPr kumimoji="1" lang="ja-JP" altLang="en-US" sz="44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891998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楕円 7"/>
          <p:cNvSpPr/>
          <p:nvPr/>
        </p:nvSpPr>
        <p:spPr>
          <a:xfrm>
            <a:off x="161183" y="87860"/>
            <a:ext cx="1620000" cy="162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32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161182" y="914400"/>
            <a:ext cx="8712653" cy="5569526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四角形: 角を丸くする 12"/>
          <p:cNvSpPr/>
          <p:nvPr/>
        </p:nvSpPr>
        <p:spPr>
          <a:xfrm>
            <a:off x="8330751" y="87860"/>
            <a:ext cx="720000" cy="360000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１</a:t>
            </a:r>
            <a:endParaRPr kumimoji="1" lang="ja-JP" altLang="en-US" sz="16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79008" y="482361"/>
            <a:ext cx="17843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4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目的</a:t>
            </a:r>
            <a:endParaRPr kumimoji="1" lang="ja-JP" altLang="en-US" sz="48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601434" y="1895290"/>
            <a:ext cx="7832148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研修した内容について</a:t>
            </a:r>
            <a:r>
              <a:rPr lang="ja-JP" altLang="en-US" sz="4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、</a:t>
            </a:r>
            <a:endParaRPr lang="en-US" altLang="ja-JP" sz="40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4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「</a:t>
            </a:r>
            <a:r>
              <a:rPr lang="ja-JP" altLang="en-US" sz="4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自分の考え」や「学び」</a:t>
            </a:r>
            <a:r>
              <a:rPr lang="ja-JP" altLang="en-US" sz="4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を</a:t>
            </a:r>
            <a:endParaRPr lang="en-US" altLang="ja-JP" sz="40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4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グループで</a:t>
            </a:r>
            <a:r>
              <a:rPr lang="ja-JP" altLang="en-US" sz="40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表出</a:t>
            </a:r>
            <a:r>
              <a:rPr lang="en-US" altLang="ja-JP" sz="4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(</a:t>
            </a:r>
            <a:r>
              <a:rPr lang="ja-JP" altLang="en-US" sz="4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共有</a:t>
            </a:r>
            <a:r>
              <a:rPr lang="ja-JP" altLang="en-US" sz="4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</a:t>
            </a:r>
            <a:r>
              <a:rPr lang="ja-JP" altLang="en-US" sz="4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協議</a:t>
            </a:r>
            <a:r>
              <a:rPr lang="en-US" altLang="ja-JP" sz="4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)</a:t>
            </a:r>
            <a:r>
              <a:rPr lang="ja-JP" altLang="en-US" sz="4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する</a:t>
            </a:r>
            <a:r>
              <a:rPr lang="ja-JP" altLang="en-US" sz="4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ことを通し</a:t>
            </a:r>
            <a:r>
              <a:rPr lang="ja-JP" altLang="en-US" sz="4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、</a:t>
            </a:r>
            <a:endParaRPr lang="en-US" altLang="ja-JP" sz="40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4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研修</a:t>
            </a:r>
            <a:r>
              <a:rPr lang="ja-JP" altLang="en-US" sz="4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内容をさらに</a:t>
            </a:r>
            <a:r>
              <a:rPr lang="ja-JP" altLang="en-US" sz="40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深く理解</a:t>
            </a:r>
            <a:r>
              <a:rPr lang="ja-JP" altLang="en-US" sz="4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するとともに、</a:t>
            </a:r>
            <a:r>
              <a:rPr lang="ja-JP" altLang="en-US" sz="40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組織的な授業改善の取組に</a:t>
            </a:r>
            <a:r>
              <a:rPr lang="ja-JP" altLang="en-US" sz="40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つなげる</a:t>
            </a:r>
            <a:r>
              <a:rPr lang="ja-JP" altLang="en-US" sz="4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。</a:t>
            </a:r>
            <a:endParaRPr lang="en-US" altLang="ja-JP" sz="40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0918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図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9641" y="1726717"/>
            <a:ext cx="8387148" cy="4968552"/>
          </a:xfrm>
          <a:prstGeom prst="rect">
            <a:avLst/>
          </a:prstGeom>
        </p:spPr>
      </p:pic>
      <p:sp>
        <p:nvSpPr>
          <p:cNvPr id="30" name="サブタイトル 2"/>
          <p:cNvSpPr txBox="1">
            <a:spLocks/>
          </p:cNvSpPr>
          <p:nvPr/>
        </p:nvSpPr>
        <p:spPr>
          <a:xfrm>
            <a:off x="301277" y="895720"/>
            <a:ext cx="8516152" cy="5857844"/>
          </a:xfrm>
          <a:prstGeom prst="rect">
            <a:avLst/>
          </a:prstGeom>
          <a:ln w="57150">
            <a:solidFill>
              <a:srgbClr val="92D050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altLang="ja-JP" sz="3600" b="1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ja-JP" altLang="en-US" sz="44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1" name="角丸四角形 10"/>
          <p:cNvSpPr/>
          <p:nvPr/>
        </p:nvSpPr>
        <p:spPr>
          <a:xfrm>
            <a:off x="8175228" y="96647"/>
            <a:ext cx="900000" cy="369846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0"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altLang="ja-JP" sz="175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9" name="楕円 7"/>
          <p:cNvSpPr/>
          <p:nvPr/>
        </p:nvSpPr>
        <p:spPr>
          <a:xfrm>
            <a:off x="301277" y="159735"/>
            <a:ext cx="1620000" cy="1620000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32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403391" y="554236"/>
            <a:ext cx="1415772" cy="83099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ja-JP" altLang="en-US" sz="48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移動</a:t>
            </a:r>
            <a:endParaRPr lang="ja-JP" altLang="en-US" sz="48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75" name="テキスト ボックス 74"/>
          <p:cNvSpPr txBox="1"/>
          <p:nvPr/>
        </p:nvSpPr>
        <p:spPr>
          <a:xfrm>
            <a:off x="2667802" y="383550"/>
            <a:ext cx="33672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移動先の位置を確認</a:t>
            </a:r>
            <a:endParaRPr kumimoji="1" lang="ja-JP" altLang="en-US" sz="24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2634931" y="2195881"/>
            <a:ext cx="4700589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9600" dirty="0" smtClean="0"/>
              <a:t>仮の</a:t>
            </a:r>
            <a:endParaRPr kumimoji="1" lang="en-US" altLang="ja-JP" sz="9600" dirty="0" smtClean="0"/>
          </a:p>
          <a:p>
            <a:r>
              <a:rPr kumimoji="1" lang="ja-JP" altLang="en-US" sz="9600" dirty="0" smtClean="0"/>
              <a:t>全体図</a:t>
            </a:r>
            <a:endParaRPr kumimoji="1" lang="en-US" altLang="ja-JP" sz="9600" dirty="0" smtClean="0"/>
          </a:p>
          <a:p>
            <a:r>
              <a:rPr lang="en-US" altLang="ja-JP" sz="9600" dirty="0"/>
              <a:t>(</a:t>
            </a:r>
            <a:r>
              <a:rPr lang="ja-JP" altLang="en-US" sz="9600" dirty="0"/>
              <a:t>色</a:t>
            </a:r>
            <a:r>
              <a:rPr lang="ja-JP" altLang="en-US" sz="9600" dirty="0" smtClean="0"/>
              <a:t>無し</a:t>
            </a:r>
            <a:r>
              <a:rPr lang="ja-JP" altLang="en-US" sz="9600" dirty="0"/>
              <a:t>）</a:t>
            </a:r>
            <a:endParaRPr kumimoji="1" lang="ja-JP" altLang="en-US" sz="9600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6781565" y="119589"/>
            <a:ext cx="36923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方法１</a:t>
            </a:r>
            <a:endParaRPr kumimoji="1" lang="ja-JP" altLang="en-US" sz="24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332787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サブタイトル 2"/>
          <p:cNvSpPr txBox="1">
            <a:spLocks/>
          </p:cNvSpPr>
          <p:nvPr/>
        </p:nvSpPr>
        <p:spPr>
          <a:xfrm>
            <a:off x="301277" y="895720"/>
            <a:ext cx="8516152" cy="5857844"/>
          </a:xfrm>
          <a:prstGeom prst="rect">
            <a:avLst/>
          </a:prstGeom>
          <a:ln w="57150">
            <a:solidFill>
              <a:srgbClr val="92D050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altLang="ja-JP" sz="3600" b="1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ja-JP" altLang="en-US" sz="44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1" name="角丸四角形 10"/>
          <p:cNvSpPr/>
          <p:nvPr/>
        </p:nvSpPr>
        <p:spPr>
          <a:xfrm>
            <a:off x="8175228" y="96647"/>
            <a:ext cx="900000" cy="369846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0"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altLang="ja-JP" sz="175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9" name="楕円 7"/>
          <p:cNvSpPr/>
          <p:nvPr/>
        </p:nvSpPr>
        <p:spPr>
          <a:xfrm>
            <a:off x="301277" y="159735"/>
            <a:ext cx="1620000" cy="1620000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32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403391" y="554236"/>
            <a:ext cx="1415772" cy="83099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ja-JP" altLang="en-US" sz="48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移動</a:t>
            </a:r>
            <a:endParaRPr lang="ja-JP" altLang="en-US" sz="48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75" name="テキスト ボックス 74"/>
          <p:cNvSpPr txBox="1"/>
          <p:nvPr/>
        </p:nvSpPr>
        <p:spPr>
          <a:xfrm>
            <a:off x="2667802" y="383550"/>
            <a:ext cx="2344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移動の方法</a:t>
            </a:r>
            <a:endParaRPr kumimoji="1" lang="ja-JP" altLang="en-US" sz="24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1111277" y="1869389"/>
            <a:ext cx="77061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 smtClean="0"/>
              <a:t>①自分のグループ番号は</a:t>
            </a:r>
            <a:r>
              <a:rPr lang="ja-JP" altLang="en-US" sz="3600" dirty="0" smtClean="0"/>
              <a:t>（Ａ＝　　　）</a:t>
            </a:r>
            <a:endParaRPr kumimoji="1" lang="ja-JP" altLang="en-US" sz="3600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1111277" y="2534029"/>
            <a:ext cx="721360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600" dirty="0" smtClean="0"/>
              <a:t>②移動のための０から３の番号を割り振る。（Ｂ＝</a:t>
            </a:r>
            <a:r>
              <a:rPr lang="ja-JP" altLang="en-US" sz="3600" dirty="0"/>
              <a:t>　</a:t>
            </a:r>
            <a:r>
              <a:rPr lang="ja-JP" altLang="en-US" sz="3600" dirty="0" smtClean="0"/>
              <a:t>　　）</a:t>
            </a:r>
            <a:endParaRPr lang="en-US" altLang="ja-JP" sz="3600" dirty="0" smtClean="0"/>
          </a:p>
          <a:p>
            <a:r>
              <a:rPr kumimoji="1" lang="ja-JP" altLang="en-US" sz="3600" dirty="0"/>
              <a:t>　</a:t>
            </a:r>
            <a:r>
              <a:rPr kumimoji="1" lang="ja-JP" altLang="en-US" sz="3600" dirty="0" smtClean="0"/>
              <a:t>（</a:t>
            </a:r>
            <a:r>
              <a:rPr lang="ja-JP" altLang="en-US" sz="3600" dirty="0" smtClean="0"/>
              <a:t>幼</a:t>
            </a:r>
            <a:r>
              <a:rPr lang="ja-JP" altLang="en-US" sz="3600" dirty="0"/>
              <a:t>小中高</a:t>
            </a:r>
            <a:r>
              <a:rPr lang="ja-JP" altLang="en-US" sz="3600" dirty="0" smtClean="0"/>
              <a:t>特行政の順で同じ校種なら担当学年が小さい方が先）</a:t>
            </a:r>
            <a:endParaRPr kumimoji="1" lang="ja-JP" altLang="en-US" sz="3600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1111277" y="4812243"/>
            <a:ext cx="77061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600" dirty="0" smtClean="0"/>
              <a:t>③移動する席はＡ＋Ｂ＝（　　）＋（　　）</a:t>
            </a:r>
            <a:endParaRPr lang="en-US" altLang="ja-JP" sz="3600" dirty="0" smtClean="0"/>
          </a:p>
          <a:p>
            <a:r>
              <a:rPr kumimoji="1" lang="ja-JP" altLang="en-US" sz="3600" dirty="0"/>
              <a:t>　</a:t>
            </a:r>
            <a:r>
              <a:rPr kumimoji="1" lang="ja-JP" altLang="en-US" sz="3600" dirty="0" smtClean="0"/>
              <a:t>　　　　　　　　　　　　　＝</a:t>
            </a:r>
            <a:r>
              <a:rPr kumimoji="1" lang="ja-JP" altLang="en-US" sz="3600" u="sng" dirty="0" smtClean="0"/>
              <a:t>（　　）</a:t>
            </a:r>
            <a:endParaRPr kumimoji="1" lang="ja-JP" altLang="en-US" sz="3600" u="sng" dirty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1158790" y="5982462"/>
            <a:ext cx="77061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 smtClean="0"/>
              <a:t>　（ただし、〇以上の数字の人は〇を引く＝</a:t>
            </a:r>
            <a:r>
              <a:rPr kumimoji="1" lang="ja-JP" altLang="en-US" sz="2800" u="sng" dirty="0" smtClean="0"/>
              <a:t>（　　）</a:t>
            </a:r>
            <a:r>
              <a:rPr kumimoji="1" lang="ja-JP" altLang="en-US" sz="2800" dirty="0" smtClean="0"/>
              <a:t>）</a:t>
            </a:r>
            <a:endParaRPr kumimoji="1" lang="ja-JP" altLang="en-US" sz="2800" dirty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6779049" y="152717"/>
            <a:ext cx="36923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方法１</a:t>
            </a:r>
            <a:endParaRPr kumimoji="1" lang="ja-JP" altLang="en-US" sz="24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298405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図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0281" y="1710366"/>
            <a:ext cx="8387148" cy="4968552"/>
          </a:xfrm>
          <a:prstGeom prst="rect">
            <a:avLst/>
          </a:prstGeom>
        </p:spPr>
      </p:pic>
      <p:sp>
        <p:nvSpPr>
          <p:cNvPr id="30" name="サブタイトル 2"/>
          <p:cNvSpPr txBox="1">
            <a:spLocks/>
          </p:cNvSpPr>
          <p:nvPr/>
        </p:nvSpPr>
        <p:spPr>
          <a:xfrm>
            <a:off x="301277" y="895720"/>
            <a:ext cx="8516152" cy="5857844"/>
          </a:xfrm>
          <a:prstGeom prst="rect">
            <a:avLst/>
          </a:prstGeom>
          <a:ln w="57150">
            <a:solidFill>
              <a:srgbClr val="92D050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altLang="ja-JP" sz="3600" b="1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ja-JP" altLang="en-US" sz="44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1" name="角丸四角形 10"/>
          <p:cNvSpPr/>
          <p:nvPr/>
        </p:nvSpPr>
        <p:spPr>
          <a:xfrm>
            <a:off x="8175228" y="96647"/>
            <a:ext cx="900000" cy="369846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0"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altLang="ja-JP" sz="175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9" name="楕円 7"/>
          <p:cNvSpPr/>
          <p:nvPr/>
        </p:nvSpPr>
        <p:spPr>
          <a:xfrm>
            <a:off x="301277" y="159735"/>
            <a:ext cx="1620000" cy="1620000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32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403391" y="554236"/>
            <a:ext cx="1415772" cy="83099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ja-JP" altLang="en-US" sz="48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移動</a:t>
            </a:r>
            <a:endParaRPr lang="ja-JP" altLang="en-US" sz="48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9" name="円/楕円 8"/>
          <p:cNvSpPr/>
          <p:nvPr/>
        </p:nvSpPr>
        <p:spPr>
          <a:xfrm>
            <a:off x="320485" y="1566350"/>
            <a:ext cx="2808312" cy="1809098"/>
          </a:xfrm>
          <a:prstGeom prst="ellipse">
            <a:avLst/>
          </a:prstGeom>
          <a:noFill/>
          <a:ln w="57150"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6779049" y="346312"/>
            <a:ext cx="36923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方法２</a:t>
            </a:r>
            <a:endParaRPr kumimoji="1" lang="ja-JP" altLang="en-US" sz="24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790739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1000" tmFilter="0, 0; .2, .5; .8, .5; 1, 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" dur="500" autoRev="1" fill="hold"/>
                                        <p:tgtEl>
                                          <p:spTgt spid="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9" grpId="1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サブタイトル 2"/>
          <p:cNvSpPr txBox="1">
            <a:spLocks/>
          </p:cNvSpPr>
          <p:nvPr/>
        </p:nvSpPr>
        <p:spPr>
          <a:xfrm>
            <a:off x="301277" y="895720"/>
            <a:ext cx="8516152" cy="5857844"/>
          </a:xfrm>
          <a:prstGeom prst="rect">
            <a:avLst/>
          </a:prstGeom>
          <a:ln w="57150">
            <a:solidFill>
              <a:srgbClr val="92D050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altLang="ja-JP" sz="3600" b="1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ja-JP" altLang="en-US" sz="44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1" name="角丸四角形 10"/>
          <p:cNvSpPr/>
          <p:nvPr/>
        </p:nvSpPr>
        <p:spPr>
          <a:xfrm>
            <a:off x="8175228" y="96647"/>
            <a:ext cx="900000" cy="369846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0"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altLang="ja-JP" sz="175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9" name="楕円 7"/>
          <p:cNvSpPr/>
          <p:nvPr/>
        </p:nvSpPr>
        <p:spPr>
          <a:xfrm>
            <a:off x="301277" y="159735"/>
            <a:ext cx="1620000" cy="1620000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32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403391" y="554236"/>
            <a:ext cx="1415772" cy="83099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ja-JP" altLang="en-US" sz="48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移動</a:t>
            </a:r>
            <a:endParaRPr lang="ja-JP" altLang="en-US" sz="48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pic>
        <p:nvPicPr>
          <p:cNvPr id="10" name="図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8083" y="2086068"/>
            <a:ext cx="7562540" cy="4589980"/>
          </a:xfrm>
          <a:prstGeom prst="rect">
            <a:avLst/>
          </a:prstGeom>
        </p:spPr>
      </p:pic>
      <p:sp>
        <p:nvSpPr>
          <p:cNvPr id="12" name="スマイル 11"/>
          <p:cNvSpPr/>
          <p:nvPr/>
        </p:nvSpPr>
        <p:spPr>
          <a:xfrm>
            <a:off x="1141525" y="1876271"/>
            <a:ext cx="743503" cy="740809"/>
          </a:xfrm>
          <a:prstGeom prst="smileyFace">
            <a:avLst/>
          </a:prstGeom>
          <a:solidFill>
            <a:srgbClr val="FFD9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スマイル 12"/>
          <p:cNvSpPr/>
          <p:nvPr/>
        </p:nvSpPr>
        <p:spPr>
          <a:xfrm>
            <a:off x="1141524" y="3604814"/>
            <a:ext cx="743503" cy="740809"/>
          </a:xfrm>
          <a:prstGeom prst="smileyFac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スマイル 13"/>
          <p:cNvSpPr/>
          <p:nvPr/>
        </p:nvSpPr>
        <p:spPr>
          <a:xfrm>
            <a:off x="2941725" y="1872300"/>
            <a:ext cx="743503" cy="740809"/>
          </a:xfrm>
          <a:prstGeom prst="smileyFac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スマイル 14"/>
          <p:cNvSpPr/>
          <p:nvPr/>
        </p:nvSpPr>
        <p:spPr>
          <a:xfrm>
            <a:off x="2941725" y="3604814"/>
            <a:ext cx="743503" cy="740809"/>
          </a:xfrm>
          <a:prstGeom prst="smileyFac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6779049" y="104963"/>
            <a:ext cx="36923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方法２</a:t>
            </a:r>
            <a:endParaRPr kumimoji="1" lang="ja-JP" altLang="en-US" sz="24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650112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サブタイトル 2"/>
          <p:cNvSpPr txBox="1">
            <a:spLocks/>
          </p:cNvSpPr>
          <p:nvPr/>
        </p:nvSpPr>
        <p:spPr>
          <a:xfrm>
            <a:off x="301277" y="895720"/>
            <a:ext cx="8516152" cy="5857844"/>
          </a:xfrm>
          <a:prstGeom prst="rect">
            <a:avLst/>
          </a:prstGeom>
          <a:ln w="57150">
            <a:solidFill>
              <a:srgbClr val="92D050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altLang="ja-JP" sz="3600" b="1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ja-JP" altLang="en-US" sz="44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1" name="角丸四角形 10"/>
          <p:cNvSpPr/>
          <p:nvPr/>
        </p:nvSpPr>
        <p:spPr>
          <a:xfrm>
            <a:off x="8175228" y="96647"/>
            <a:ext cx="900000" cy="369846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0"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altLang="ja-JP" sz="175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9" name="楕円 7"/>
          <p:cNvSpPr/>
          <p:nvPr/>
        </p:nvSpPr>
        <p:spPr>
          <a:xfrm>
            <a:off x="301277" y="159735"/>
            <a:ext cx="1620000" cy="1620000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32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403391" y="554236"/>
            <a:ext cx="1415772" cy="83099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ja-JP" altLang="en-US" sz="48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移動</a:t>
            </a:r>
            <a:endParaRPr lang="ja-JP" altLang="en-US" sz="48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pic>
        <p:nvPicPr>
          <p:cNvPr id="10" name="図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8083" y="2086068"/>
            <a:ext cx="7562540" cy="4589980"/>
          </a:xfrm>
          <a:prstGeom prst="rect">
            <a:avLst/>
          </a:prstGeom>
        </p:spPr>
      </p:pic>
      <p:sp>
        <p:nvSpPr>
          <p:cNvPr id="13" name="スマイル 12"/>
          <p:cNvSpPr/>
          <p:nvPr/>
        </p:nvSpPr>
        <p:spPr>
          <a:xfrm>
            <a:off x="1141524" y="3604814"/>
            <a:ext cx="743503" cy="740809"/>
          </a:xfrm>
          <a:prstGeom prst="smileyFac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スマイル 13"/>
          <p:cNvSpPr/>
          <p:nvPr/>
        </p:nvSpPr>
        <p:spPr>
          <a:xfrm>
            <a:off x="2941725" y="1872300"/>
            <a:ext cx="743503" cy="740809"/>
          </a:xfrm>
          <a:prstGeom prst="smileyFac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スマイル 14"/>
          <p:cNvSpPr/>
          <p:nvPr/>
        </p:nvSpPr>
        <p:spPr>
          <a:xfrm>
            <a:off x="2941725" y="3604814"/>
            <a:ext cx="743503" cy="740809"/>
          </a:xfrm>
          <a:prstGeom prst="smileyFac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スマイル 16"/>
          <p:cNvSpPr/>
          <p:nvPr/>
        </p:nvSpPr>
        <p:spPr>
          <a:xfrm>
            <a:off x="1141524" y="1872300"/>
            <a:ext cx="743503" cy="740809"/>
          </a:xfrm>
          <a:prstGeom prst="smileyFac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6971250" y="96647"/>
            <a:ext cx="36923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方法２</a:t>
            </a:r>
            <a:endParaRPr kumimoji="1" lang="ja-JP" altLang="en-US" sz="24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190108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サブタイトル 2"/>
          <p:cNvSpPr txBox="1">
            <a:spLocks/>
          </p:cNvSpPr>
          <p:nvPr/>
        </p:nvSpPr>
        <p:spPr>
          <a:xfrm>
            <a:off x="301277" y="895720"/>
            <a:ext cx="8516152" cy="5857844"/>
          </a:xfrm>
          <a:prstGeom prst="rect">
            <a:avLst/>
          </a:prstGeom>
          <a:ln w="57150">
            <a:solidFill>
              <a:srgbClr val="92D050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altLang="ja-JP" sz="3600" b="1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ja-JP" altLang="en-US" sz="44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1" name="角丸四角形 10"/>
          <p:cNvSpPr/>
          <p:nvPr/>
        </p:nvSpPr>
        <p:spPr>
          <a:xfrm>
            <a:off x="8175228" y="96647"/>
            <a:ext cx="900000" cy="369846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0"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altLang="ja-JP" sz="175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9" name="楕円 7"/>
          <p:cNvSpPr/>
          <p:nvPr/>
        </p:nvSpPr>
        <p:spPr>
          <a:xfrm>
            <a:off x="301277" y="159735"/>
            <a:ext cx="1620000" cy="1620000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32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403391" y="554236"/>
            <a:ext cx="1415772" cy="83099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ja-JP" altLang="en-US" sz="48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移動</a:t>
            </a:r>
            <a:endParaRPr lang="ja-JP" altLang="en-US" sz="48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pic>
        <p:nvPicPr>
          <p:cNvPr id="10" name="図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8083" y="2086068"/>
            <a:ext cx="7562540" cy="4589980"/>
          </a:xfrm>
          <a:prstGeom prst="rect">
            <a:avLst/>
          </a:prstGeom>
        </p:spPr>
      </p:pic>
      <p:sp>
        <p:nvSpPr>
          <p:cNvPr id="12" name="スマイル 11"/>
          <p:cNvSpPr/>
          <p:nvPr/>
        </p:nvSpPr>
        <p:spPr>
          <a:xfrm>
            <a:off x="1141525" y="1876271"/>
            <a:ext cx="743503" cy="740809"/>
          </a:xfrm>
          <a:prstGeom prst="smileyFac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スマイル 12"/>
          <p:cNvSpPr/>
          <p:nvPr/>
        </p:nvSpPr>
        <p:spPr>
          <a:xfrm>
            <a:off x="1075660" y="4614439"/>
            <a:ext cx="743503" cy="740809"/>
          </a:xfrm>
          <a:prstGeom prst="smileyFac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スマイル 13"/>
          <p:cNvSpPr/>
          <p:nvPr/>
        </p:nvSpPr>
        <p:spPr>
          <a:xfrm>
            <a:off x="2941725" y="1872300"/>
            <a:ext cx="743503" cy="740809"/>
          </a:xfrm>
          <a:prstGeom prst="smileyFac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スマイル 14"/>
          <p:cNvSpPr/>
          <p:nvPr/>
        </p:nvSpPr>
        <p:spPr>
          <a:xfrm>
            <a:off x="2941725" y="3604814"/>
            <a:ext cx="743503" cy="740809"/>
          </a:xfrm>
          <a:prstGeom prst="smileyFac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6779049" y="99434"/>
            <a:ext cx="36923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方法２</a:t>
            </a:r>
            <a:endParaRPr kumimoji="1" lang="ja-JP" altLang="en-US" sz="24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58075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サブタイトル 2"/>
          <p:cNvSpPr txBox="1">
            <a:spLocks/>
          </p:cNvSpPr>
          <p:nvPr/>
        </p:nvSpPr>
        <p:spPr>
          <a:xfrm>
            <a:off x="301277" y="895720"/>
            <a:ext cx="8516152" cy="5857844"/>
          </a:xfrm>
          <a:prstGeom prst="rect">
            <a:avLst/>
          </a:prstGeom>
          <a:ln w="57150">
            <a:solidFill>
              <a:srgbClr val="92D050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altLang="ja-JP" sz="3600" b="1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ja-JP" altLang="en-US" sz="44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1" name="角丸四角形 10"/>
          <p:cNvSpPr/>
          <p:nvPr/>
        </p:nvSpPr>
        <p:spPr>
          <a:xfrm>
            <a:off x="8175228" y="96647"/>
            <a:ext cx="900000" cy="369846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0"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altLang="ja-JP" sz="175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9" name="楕円 7"/>
          <p:cNvSpPr/>
          <p:nvPr/>
        </p:nvSpPr>
        <p:spPr>
          <a:xfrm>
            <a:off x="301277" y="159735"/>
            <a:ext cx="1620000" cy="1620000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32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403391" y="554236"/>
            <a:ext cx="1415772" cy="83099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ja-JP" altLang="en-US" sz="48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移動</a:t>
            </a:r>
            <a:endParaRPr lang="ja-JP" altLang="en-US" sz="48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pic>
        <p:nvPicPr>
          <p:cNvPr id="10" name="図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8083" y="2086068"/>
            <a:ext cx="7562540" cy="4589980"/>
          </a:xfrm>
          <a:prstGeom prst="rect">
            <a:avLst/>
          </a:prstGeom>
        </p:spPr>
      </p:pic>
      <p:sp>
        <p:nvSpPr>
          <p:cNvPr id="12" name="スマイル 11"/>
          <p:cNvSpPr/>
          <p:nvPr/>
        </p:nvSpPr>
        <p:spPr>
          <a:xfrm>
            <a:off x="1141525" y="1876271"/>
            <a:ext cx="743503" cy="740809"/>
          </a:xfrm>
          <a:prstGeom prst="smileyFac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スマイル 12"/>
          <p:cNvSpPr/>
          <p:nvPr/>
        </p:nvSpPr>
        <p:spPr>
          <a:xfrm>
            <a:off x="1075660" y="4551597"/>
            <a:ext cx="743503" cy="740809"/>
          </a:xfrm>
          <a:prstGeom prst="smileyFac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スマイル 13"/>
          <p:cNvSpPr/>
          <p:nvPr/>
        </p:nvSpPr>
        <p:spPr>
          <a:xfrm>
            <a:off x="5461405" y="1876271"/>
            <a:ext cx="743503" cy="740809"/>
          </a:xfrm>
          <a:prstGeom prst="smileyFac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スマイル 14"/>
          <p:cNvSpPr/>
          <p:nvPr/>
        </p:nvSpPr>
        <p:spPr>
          <a:xfrm>
            <a:off x="2941725" y="3604814"/>
            <a:ext cx="743503" cy="740809"/>
          </a:xfrm>
          <a:prstGeom prst="smileyFac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6779049" y="96647"/>
            <a:ext cx="36923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方法２</a:t>
            </a:r>
            <a:endParaRPr kumimoji="1" lang="ja-JP" altLang="en-US" sz="24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128361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サブタイトル 2"/>
          <p:cNvSpPr txBox="1">
            <a:spLocks/>
          </p:cNvSpPr>
          <p:nvPr/>
        </p:nvSpPr>
        <p:spPr>
          <a:xfrm>
            <a:off x="301277" y="895720"/>
            <a:ext cx="8516152" cy="5857844"/>
          </a:xfrm>
          <a:prstGeom prst="rect">
            <a:avLst/>
          </a:prstGeom>
          <a:ln w="57150">
            <a:solidFill>
              <a:srgbClr val="92D050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altLang="ja-JP" sz="3600" b="1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ja-JP" altLang="en-US" sz="44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1" name="角丸四角形 10"/>
          <p:cNvSpPr/>
          <p:nvPr/>
        </p:nvSpPr>
        <p:spPr>
          <a:xfrm>
            <a:off x="8175228" y="96647"/>
            <a:ext cx="900000" cy="369846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0"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altLang="ja-JP" sz="175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9" name="楕円 7"/>
          <p:cNvSpPr/>
          <p:nvPr/>
        </p:nvSpPr>
        <p:spPr>
          <a:xfrm>
            <a:off x="301277" y="159735"/>
            <a:ext cx="1620000" cy="1620000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32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403391" y="554236"/>
            <a:ext cx="1415772" cy="83099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ja-JP" altLang="en-US" sz="48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移動</a:t>
            </a:r>
            <a:endParaRPr lang="ja-JP" altLang="en-US" sz="48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pic>
        <p:nvPicPr>
          <p:cNvPr id="10" name="図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8083" y="2086068"/>
            <a:ext cx="7562540" cy="4589980"/>
          </a:xfrm>
          <a:prstGeom prst="rect">
            <a:avLst/>
          </a:prstGeom>
        </p:spPr>
      </p:pic>
      <p:sp>
        <p:nvSpPr>
          <p:cNvPr id="12" name="スマイル 11"/>
          <p:cNvSpPr/>
          <p:nvPr/>
        </p:nvSpPr>
        <p:spPr>
          <a:xfrm>
            <a:off x="1141525" y="1876271"/>
            <a:ext cx="743503" cy="740809"/>
          </a:xfrm>
          <a:prstGeom prst="smileyFac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スマイル 12"/>
          <p:cNvSpPr/>
          <p:nvPr/>
        </p:nvSpPr>
        <p:spPr>
          <a:xfrm>
            <a:off x="1039139" y="4553478"/>
            <a:ext cx="743503" cy="740809"/>
          </a:xfrm>
          <a:prstGeom prst="smileyFac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スマイル 13"/>
          <p:cNvSpPr/>
          <p:nvPr/>
        </p:nvSpPr>
        <p:spPr>
          <a:xfrm>
            <a:off x="5359805" y="2008552"/>
            <a:ext cx="743503" cy="740809"/>
          </a:xfrm>
          <a:prstGeom prst="smileyFac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スマイル 14"/>
          <p:cNvSpPr/>
          <p:nvPr/>
        </p:nvSpPr>
        <p:spPr>
          <a:xfrm>
            <a:off x="5359805" y="4553479"/>
            <a:ext cx="743503" cy="740809"/>
          </a:xfrm>
          <a:prstGeom prst="smileyFac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6779049" y="92571"/>
            <a:ext cx="36923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方法２</a:t>
            </a:r>
            <a:endParaRPr kumimoji="1" lang="ja-JP" altLang="en-US" sz="24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318878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図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0281" y="1710366"/>
            <a:ext cx="8387148" cy="4968552"/>
          </a:xfrm>
          <a:prstGeom prst="rect">
            <a:avLst/>
          </a:prstGeom>
        </p:spPr>
      </p:pic>
      <p:sp>
        <p:nvSpPr>
          <p:cNvPr id="30" name="サブタイトル 2"/>
          <p:cNvSpPr txBox="1">
            <a:spLocks/>
          </p:cNvSpPr>
          <p:nvPr/>
        </p:nvSpPr>
        <p:spPr>
          <a:xfrm>
            <a:off x="301277" y="895720"/>
            <a:ext cx="8516152" cy="5857844"/>
          </a:xfrm>
          <a:prstGeom prst="rect">
            <a:avLst/>
          </a:prstGeom>
          <a:ln w="57150">
            <a:solidFill>
              <a:srgbClr val="92D050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altLang="ja-JP" sz="3600" b="1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ja-JP" altLang="en-US" sz="44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1" name="角丸四角形 10"/>
          <p:cNvSpPr/>
          <p:nvPr/>
        </p:nvSpPr>
        <p:spPr>
          <a:xfrm>
            <a:off x="8175228" y="96647"/>
            <a:ext cx="900000" cy="369846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0"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altLang="ja-JP" sz="175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9" name="楕円 7"/>
          <p:cNvSpPr/>
          <p:nvPr/>
        </p:nvSpPr>
        <p:spPr>
          <a:xfrm>
            <a:off x="301277" y="159735"/>
            <a:ext cx="1620000" cy="1620000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32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403391" y="554236"/>
            <a:ext cx="1415772" cy="83099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ja-JP" altLang="en-US" sz="48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移動</a:t>
            </a:r>
            <a:endParaRPr lang="ja-JP" altLang="en-US" sz="48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6869201" y="92571"/>
            <a:ext cx="36923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方法２</a:t>
            </a:r>
            <a:endParaRPr kumimoji="1" lang="ja-JP" altLang="en-US" sz="24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385011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62514" y="1537295"/>
            <a:ext cx="7462714" cy="5057465"/>
          </a:xfrm>
          <a:prstGeom prst="rect">
            <a:avLst/>
          </a:prstGeom>
        </p:spPr>
      </p:pic>
      <p:sp>
        <p:nvSpPr>
          <p:cNvPr id="30" name="サブタイトル 2"/>
          <p:cNvSpPr txBox="1">
            <a:spLocks/>
          </p:cNvSpPr>
          <p:nvPr/>
        </p:nvSpPr>
        <p:spPr>
          <a:xfrm>
            <a:off x="301277" y="895720"/>
            <a:ext cx="8516152" cy="5857844"/>
          </a:xfrm>
          <a:prstGeom prst="rect">
            <a:avLst/>
          </a:prstGeom>
          <a:ln w="57150">
            <a:solidFill>
              <a:srgbClr val="92D050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altLang="ja-JP" sz="3600" b="1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ja-JP" altLang="en-US" sz="44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1" name="角丸四角形 10"/>
          <p:cNvSpPr/>
          <p:nvPr/>
        </p:nvSpPr>
        <p:spPr>
          <a:xfrm>
            <a:off x="8175228" y="96647"/>
            <a:ext cx="900000" cy="369846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0"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altLang="ja-JP" sz="175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9" name="楕円 7"/>
          <p:cNvSpPr/>
          <p:nvPr/>
        </p:nvSpPr>
        <p:spPr>
          <a:xfrm>
            <a:off x="301277" y="159735"/>
            <a:ext cx="1620000" cy="1620000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32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403391" y="554236"/>
            <a:ext cx="1415772" cy="83099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ja-JP" altLang="en-US" sz="48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移動</a:t>
            </a:r>
            <a:endParaRPr lang="ja-JP" altLang="en-US" sz="48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75" name="テキスト ボックス 74"/>
          <p:cNvSpPr txBox="1"/>
          <p:nvPr/>
        </p:nvSpPr>
        <p:spPr>
          <a:xfrm>
            <a:off x="2667802" y="383550"/>
            <a:ext cx="36923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自分の班番号を確認</a:t>
            </a:r>
            <a:endParaRPr kumimoji="1" lang="ja-JP" altLang="en-US" sz="24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6779049" y="96647"/>
            <a:ext cx="11157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方法３</a:t>
            </a:r>
            <a:endParaRPr kumimoji="1" lang="ja-JP" altLang="en-US" sz="24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845550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161182" y="914400"/>
            <a:ext cx="8712653" cy="5569526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四角形: 角を丸くする 12"/>
          <p:cNvSpPr/>
          <p:nvPr/>
        </p:nvSpPr>
        <p:spPr>
          <a:xfrm>
            <a:off x="8330751" y="87860"/>
            <a:ext cx="720000" cy="360000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２</a:t>
            </a:r>
            <a:endParaRPr kumimoji="1" lang="ja-JP" altLang="en-US" sz="16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pSp>
        <p:nvGrpSpPr>
          <p:cNvPr id="5" name="グループ化 4"/>
          <p:cNvGrpSpPr/>
          <p:nvPr/>
        </p:nvGrpSpPr>
        <p:grpSpPr>
          <a:xfrm>
            <a:off x="79008" y="87860"/>
            <a:ext cx="1784350" cy="1620000"/>
            <a:chOff x="6598025" y="317500"/>
            <a:chExt cx="1784350" cy="1620000"/>
          </a:xfrm>
        </p:grpSpPr>
        <p:sp>
          <p:nvSpPr>
            <p:cNvPr id="6" name="楕円 7"/>
            <p:cNvSpPr/>
            <p:nvPr/>
          </p:nvSpPr>
          <p:spPr>
            <a:xfrm>
              <a:off x="6680200" y="317500"/>
              <a:ext cx="1620000" cy="1620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32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7" name="テキスト ボックス 6"/>
            <p:cNvSpPr txBox="1"/>
            <p:nvPr/>
          </p:nvSpPr>
          <p:spPr>
            <a:xfrm>
              <a:off x="6598025" y="804334"/>
              <a:ext cx="178435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sz="4800" b="1" dirty="0" smtClean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流れ</a:t>
              </a:r>
              <a:endParaRPr kumimoji="1" lang="ja-JP" altLang="en-US" sz="4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sp>
        <p:nvSpPr>
          <p:cNvPr id="9" name="テキスト プレースホルダー 2"/>
          <p:cNvSpPr txBox="1">
            <a:spLocks/>
          </p:cNvSpPr>
          <p:nvPr/>
        </p:nvSpPr>
        <p:spPr>
          <a:xfrm>
            <a:off x="704265" y="1917695"/>
            <a:ext cx="8169570" cy="464432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3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①　目的と流れの確認　　　　</a:t>
            </a:r>
            <a:r>
              <a:rPr lang="en-US" altLang="ja-JP" sz="3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(</a:t>
            </a:r>
            <a:r>
              <a:rPr lang="ja-JP" altLang="en-US" sz="3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２分）</a:t>
            </a:r>
            <a:endParaRPr lang="en-US" altLang="ja-JP" sz="32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l"/>
            <a:r>
              <a:rPr lang="ja-JP" altLang="en-US" sz="3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②　個人で研修内容を振り返る</a:t>
            </a:r>
            <a:r>
              <a:rPr lang="en-US" altLang="ja-JP" sz="3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(</a:t>
            </a: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９</a:t>
            </a:r>
            <a:r>
              <a:rPr lang="ja-JP" altLang="en-US" sz="3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分</a:t>
            </a:r>
            <a:r>
              <a:rPr lang="en-US" altLang="ja-JP" sz="3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)</a:t>
            </a:r>
          </a:p>
          <a:p>
            <a:pPr algn="l"/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③</a:t>
            </a:r>
            <a:r>
              <a:rPr lang="ja-JP" altLang="en-US" sz="3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グループでそれぞれの考えを伝え合う</a:t>
            </a:r>
            <a:endParaRPr lang="en-US" altLang="ja-JP" sz="32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l"/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3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　　　　　　　　　　　</a:t>
            </a:r>
            <a:r>
              <a:rPr lang="en-US" altLang="ja-JP" sz="3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(15</a:t>
            </a:r>
            <a:r>
              <a:rPr lang="ja-JP" altLang="en-US" sz="3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分</a:t>
            </a:r>
            <a:r>
              <a:rPr lang="en-US" altLang="ja-JP" sz="3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)</a:t>
            </a:r>
          </a:p>
          <a:p>
            <a:pPr algn="l"/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en-US" altLang="ja-JP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(</a:t>
            </a: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移動</a:t>
            </a:r>
            <a:r>
              <a:rPr lang="en-US" altLang="ja-JP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)</a:t>
            </a:r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　　　　　　　　　　　　　</a:t>
            </a:r>
            <a:r>
              <a:rPr lang="en-US" altLang="ja-JP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(</a:t>
            </a:r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４分</a:t>
            </a:r>
            <a:r>
              <a:rPr lang="en-US" altLang="ja-JP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)</a:t>
            </a:r>
          </a:p>
          <a:p>
            <a:pPr algn="l"/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④</a:t>
            </a:r>
            <a:r>
              <a:rPr lang="ja-JP" altLang="en-US" sz="3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別のグループでさらに伝え合う</a:t>
            </a:r>
            <a:r>
              <a:rPr lang="en-US" altLang="ja-JP" sz="3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(12</a:t>
            </a:r>
            <a:r>
              <a:rPr lang="ja-JP" altLang="en-US" sz="3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分</a:t>
            </a:r>
            <a:r>
              <a:rPr lang="en-US" altLang="ja-JP" sz="3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)</a:t>
            </a:r>
          </a:p>
          <a:p>
            <a:pPr algn="l"/>
            <a:r>
              <a:rPr lang="ja-JP" altLang="en-US" sz="3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⑤　省察・まとめ　　　　　 （</a:t>
            </a: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８</a:t>
            </a:r>
            <a:r>
              <a:rPr lang="ja-JP" altLang="en-US" sz="3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分）</a:t>
            </a:r>
            <a:endParaRPr lang="en-US" altLang="ja-JP" sz="32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5920127" y="345667"/>
            <a:ext cx="149667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dirty="0" smtClean="0"/>
              <a:t>合計（</a:t>
            </a:r>
            <a:r>
              <a:rPr lang="en-US" altLang="ja-JP" sz="2000" dirty="0" smtClean="0"/>
              <a:t>50</a:t>
            </a:r>
            <a:r>
              <a:rPr lang="ja-JP" altLang="en-US" sz="2000" dirty="0" smtClean="0"/>
              <a:t>分）</a:t>
            </a:r>
            <a:endParaRPr kumimoji="1" lang="ja-JP" altLang="en-US" sz="2000" dirty="0"/>
          </a:p>
        </p:txBody>
      </p:sp>
      <p:sp>
        <p:nvSpPr>
          <p:cNvPr id="11" name="テキスト プレースホルダー 2"/>
          <p:cNvSpPr txBox="1">
            <a:spLocks/>
          </p:cNvSpPr>
          <p:nvPr/>
        </p:nvSpPr>
        <p:spPr>
          <a:xfrm>
            <a:off x="9509760" y="1850394"/>
            <a:ext cx="8025140" cy="355472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3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①　個人で研修内容を振り返る</a:t>
            </a:r>
            <a:r>
              <a:rPr lang="en-US" altLang="ja-JP" sz="3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(</a:t>
            </a:r>
            <a:r>
              <a:rPr lang="ja-JP" altLang="en-US" sz="3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７分</a:t>
            </a:r>
            <a:r>
              <a:rPr lang="en-US" altLang="ja-JP" sz="3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)</a:t>
            </a:r>
          </a:p>
          <a:p>
            <a:pPr algn="l"/>
            <a:endParaRPr lang="en-US" altLang="ja-JP" sz="32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l"/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②</a:t>
            </a:r>
            <a:r>
              <a:rPr lang="ja-JP" altLang="en-US" sz="3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グループでそれぞれの考えを伝え合う</a:t>
            </a:r>
            <a:endParaRPr lang="en-US" altLang="ja-JP" sz="32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l"/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3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　　　　　　　　　　　</a:t>
            </a:r>
            <a:r>
              <a:rPr lang="en-US" altLang="ja-JP" sz="3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(1</a:t>
            </a:r>
            <a:r>
              <a:rPr lang="ja-JP" altLang="en-US" sz="3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２分</a:t>
            </a:r>
            <a:r>
              <a:rPr lang="en-US" altLang="ja-JP" sz="3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)</a:t>
            </a:r>
          </a:p>
          <a:p>
            <a:pPr algn="l"/>
            <a:endParaRPr lang="en-US" altLang="ja-JP" sz="32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l"/>
            <a:r>
              <a:rPr lang="ja-JP" altLang="en-US" sz="3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③　省察・まとめ　　　　　 （</a:t>
            </a: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５</a:t>
            </a:r>
            <a:r>
              <a:rPr lang="ja-JP" altLang="en-US" sz="3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分）</a:t>
            </a:r>
            <a:endParaRPr lang="en-US" altLang="ja-JP" sz="32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9964702" y="297695"/>
            <a:ext cx="232844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dirty="0" smtClean="0"/>
              <a:t>短縮版</a:t>
            </a:r>
            <a:r>
              <a:rPr lang="ja-JP" altLang="en-US" sz="2000" dirty="0"/>
              <a:t>（</a:t>
            </a:r>
            <a:r>
              <a:rPr lang="en-US" altLang="ja-JP" sz="2000" dirty="0" smtClean="0"/>
              <a:t>25</a:t>
            </a:r>
            <a:r>
              <a:rPr lang="ja-JP" altLang="en-US" sz="2000" dirty="0" smtClean="0"/>
              <a:t>分）</a:t>
            </a:r>
            <a:endParaRPr kumimoji="1" lang="ja-JP" altLang="en-US" sz="2000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6357007" y="1365871"/>
            <a:ext cx="179131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dirty="0" smtClean="0"/>
              <a:t>（時間は目安）</a:t>
            </a:r>
            <a:endParaRPr kumimoji="1" lang="ja-JP" altLang="en-US" sz="2000" dirty="0"/>
          </a:p>
        </p:txBody>
      </p:sp>
    </p:spTree>
    <p:extLst>
      <p:ext uri="{BB962C8B-B14F-4D97-AF65-F5344CB8AC3E}">
        <p14:creationId xmlns:p14="http://schemas.microsoft.com/office/powerpoint/2010/main" val="1386822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サブタイトル 2"/>
          <p:cNvSpPr txBox="1">
            <a:spLocks/>
          </p:cNvSpPr>
          <p:nvPr/>
        </p:nvSpPr>
        <p:spPr>
          <a:xfrm>
            <a:off x="301277" y="895720"/>
            <a:ext cx="8516152" cy="5857844"/>
          </a:xfrm>
          <a:prstGeom prst="rect">
            <a:avLst/>
          </a:prstGeom>
          <a:ln w="57150">
            <a:solidFill>
              <a:srgbClr val="92D050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altLang="ja-JP" sz="3600" b="1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ja-JP" altLang="en-US" sz="44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1" name="角丸四角形 10"/>
          <p:cNvSpPr/>
          <p:nvPr/>
        </p:nvSpPr>
        <p:spPr>
          <a:xfrm>
            <a:off x="8175228" y="96647"/>
            <a:ext cx="900000" cy="369846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0"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altLang="ja-JP" sz="175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9" name="楕円 7"/>
          <p:cNvSpPr/>
          <p:nvPr/>
        </p:nvSpPr>
        <p:spPr>
          <a:xfrm>
            <a:off x="301277" y="159735"/>
            <a:ext cx="1620000" cy="1620000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32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403391" y="554236"/>
            <a:ext cx="1415772" cy="83099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ja-JP" altLang="en-US" sz="48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移動</a:t>
            </a:r>
            <a:endParaRPr lang="ja-JP" altLang="en-US" sz="48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4" name="正方形/長方形 23"/>
          <p:cNvSpPr/>
          <p:nvPr/>
        </p:nvSpPr>
        <p:spPr>
          <a:xfrm>
            <a:off x="1661583" y="1898310"/>
            <a:ext cx="2071750" cy="617410"/>
          </a:xfrm>
          <a:prstGeom prst="rect">
            <a:avLst/>
          </a:prstGeom>
          <a:solidFill>
            <a:srgbClr val="FFC000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スマイル 31">
            <a:extLst>
              <a:ext uri="{FF2B5EF4-FFF2-40B4-BE49-F238E27FC236}">
                <a16:creationId xmlns="" xmlns:a16="http://schemas.microsoft.com/office/drawing/2014/main" id="{079C9DAD-02F7-4F1B-856F-C62FBD9F68A2}"/>
              </a:ext>
            </a:extLst>
          </p:cNvPr>
          <p:cNvSpPr/>
          <p:nvPr/>
        </p:nvSpPr>
        <p:spPr>
          <a:xfrm>
            <a:off x="2408108" y="2582319"/>
            <a:ext cx="578701" cy="599250"/>
          </a:xfrm>
          <a:prstGeom prst="smileyFac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スマイル 34">
            <a:extLst>
              <a:ext uri="{FF2B5EF4-FFF2-40B4-BE49-F238E27FC236}">
                <a16:creationId xmlns="" xmlns:a16="http://schemas.microsoft.com/office/drawing/2014/main" id="{FD3B7E6E-5E0A-4B66-9C68-92766E3CD2D4}"/>
              </a:ext>
            </a:extLst>
          </p:cNvPr>
          <p:cNvSpPr/>
          <p:nvPr/>
        </p:nvSpPr>
        <p:spPr>
          <a:xfrm>
            <a:off x="3154632" y="2582319"/>
            <a:ext cx="578701" cy="599250"/>
          </a:xfrm>
          <a:prstGeom prst="smileyFac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スマイル 39">
            <a:extLst>
              <a:ext uri="{FF2B5EF4-FFF2-40B4-BE49-F238E27FC236}">
                <a16:creationId xmlns="" xmlns:a16="http://schemas.microsoft.com/office/drawing/2014/main" id="{079C9DAD-02F7-4F1B-856F-C62FBD9F68A2}"/>
              </a:ext>
            </a:extLst>
          </p:cNvPr>
          <p:cNvSpPr/>
          <p:nvPr/>
        </p:nvSpPr>
        <p:spPr>
          <a:xfrm>
            <a:off x="1661584" y="2582319"/>
            <a:ext cx="578701" cy="599250"/>
          </a:xfrm>
          <a:prstGeom prst="smileyFac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正方形/長方形 41"/>
          <p:cNvSpPr/>
          <p:nvPr/>
        </p:nvSpPr>
        <p:spPr>
          <a:xfrm>
            <a:off x="4073784" y="1898310"/>
            <a:ext cx="2071750" cy="617410"/>
          </a:xfrm>
          <a:prstGeom prst="rect">
            <a:avLst/>
          </a:prstGeom>
          <a:solidFill>
            <a:srgbClr val="FFC000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スマイル 42">
            <a:extLst>
              <a:ext uri="{FF2B5EF4-FFF2-40B4-BE49-F238E27FC236}">
                <a16:creationId xmlns="" xmlns:a16="http://schemas.microsoft.com/office/drawing/2014/main" id="{079C9DAD-02F7-4F1B-856F-C62FBD9F68A2}"/>
              </a:ext>
            </a:extLst>
          </p:cNvPr>
          <p:cNvSpPr/>
          <p:nvPr/>
        </p:nvSpPr>
        <p:spPr>
          <a:xfrm>
            <a:off x="4820309" y="2582319"/>
            <a:ext cx="578701" cy="599250"/>
          </a:xfrm>
          <a:prstGeom prst="smileyFace">
            <a:avLst/>
          </a:prstGeom>
          <a:solidFill>
            <a:srgbClr val="FFCC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スマイル 43">
            <a:extLst>
              <a:ext uri="{FF2B5EF4-FFF2-40B4-BE49-F238E27FC236}">
                <a16:creationId xmlns="" xmlns:a16="http://schemas.microsoft.com/office/drawing/2014/main" id="{FD3B7E6E-5E0A-4B66-9C68-92766E3CD2D4}"/>
              </a:ext>
            </a:extLst>
          </p:cNvPr>
          <p:cNvSpPr/>
          <p:nvPr/>
        </p:nvSpPr>
        <p:spPr>
          <a:xfrm>
            <a:off x="5566833" y="2582319"/>
            <a:ext cx="578701" cy="599250"/>
          </a:xfrm>
          <a:prstGeom prst="smileyFace">
            <a:avLst/>
          </a:prstGeom>
          <a:solidFill>
            <a:srgbClr val="FFCC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スマイル 44">
            <a:extLst>
              <a:ext uri="{FF2B5EF4-FFF2-40B4-BE49-F238E27FC236}">
                <a16:creationId xmlns="" xmlns:a16="http://schemas.microsoft.com/office/drawing/2014/main" id="{079C9DAD-02F7-4F1B-856F-C62FBD9F68A2}"/>
              </a:ext>
            </a:extLst>
          </p:cNvPr>
          <p:cNvSpPr/>
          <p:nvPr/>
        </p:nvSpPr>
        <p:spPr>
          <a:xfrm>
            <a:off x="4073785" y="2582319"/>
            <a:ext cx="578701" cy="599250"/>
          </a:xfrm>
          <a:prstGeom prst="smileyFace">
            <a:avLst/>
          </a:prstGeom>
          <a:solidFill>
            <a:srgbClr val="FFCC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正方形/長方形 45"/>
          <p:cNvSpPr/>
          <p:nvPr/>
        </p:nvSpPr>
        <p:spPr>
          <a:xfrm>
            <a:off x="6485985" y="1898310"/>
            <a:ext cx="2071750" cy="617410"/>
          </a:xfrm>
          <a:prstGeom prst="rect">
            <a:avLst/>
          </a:prstGeom>
          <a:solidFill>
            <a:srgbClr val="FFC000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スマイル 46">
            <a:extLst>
              <a:ext uri="{FF2B5EF4-FFF2-40B4-BE49-F238E27FC236}">
                <a16:creationId xmlns="" xmlns:a16="http://schemas.microsoft.com/office/drawing/2014/main" id="{079C9DAD-02F7-4F1B-856F-C62FBD9F68A2}"/>
              </a:ext>
            </a:extLst>
          </p:cNvPr>
          <p:cNvSpPr/>
          <p:nvPr/>
        </p:nvSpPr>
        <p:spPr>
          <a:xfrm>
            <a:off x="7232510" y="2582319"/>
            <a:ext cx="578701" cy="599250"/>
          </a:xfrm>
          <a:prstGeom prst="smileyFace">
            <a:avLst/>
          </a:prstGeom>
          <a:solidFill>
            <a:srgbClr val="66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スマイル 47">
            <a:extLst>
              <a:ext uri="{FF2B5EF4-FFF2-40B4-BE49-F238E27FC236}">
                <a16:creationId xmlns="" xmlns:a16="http://schemas.microsoft.com/office/drawing/2014/main" id="{FD3B7E6E-5E0A-4B66-9C68-92766E3CD2D4}"/>
              </a:ext>
            </a:extLst>
          </p:cNvPr>
          <p:cNvSpPr/>
          <p:nvPr/>
        </p:nvSpPr>
        <p:spPr>
          <a:xfrm>
            <a:off x="7979034" y="2582319"/>
            <a:ext cx="578701" cy="599250"/>
          </a:xfrm>
          <a:prstGeom prst="smileyFace">
            <a:avLst/>
          </a:prstGeom>
          <a:solidFill>
            <a:srgbClr val="66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スマイル 48">
            <a:extLst>
              <a:ext uri="{FF2B5EF4-FFF2-40B4-BE49-F238E27FC236}">
                <a16:creationId xmlns="" xmlns:a16="http://schemas.microsoft.com/office/drawing/2014/main" id="{079C9DAD-02F7-4F1B-856F-C62FBD9F68A2}"/>
              </a:ext>
            </a:extLst>
          </p:cNvPr>
          <p:cNvSpPr/>
          <p:nvPr/>
        </p:nvSpPr>
        <p:spPr>
          <a:xfrm>
            <a:off x="6485986" y="2582319"/>
            <a:ext cx="578701" cy="599250"/>
          </a:xfrm>
          <a:prstGeom prst="smileyFace">
            <a:avLst/>
          </a:prstGeom>
          <a:solidFill>
            <a:srgbClr val="66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正方形/長方形 49"/>
          <p:cNvSpPr/>
          <p:nvPr/>
        </p:nvSpPr>
        <p:spPr>
          <a:xfrm>
            <a:off x="1661583" y="4602459"/>
            <a:ext cx="2071750" cy="617410"/>
          </a:xfrm>
          <a:prstGeom prst="rect">
            <a:avLst/>
          </a:prstGeom>
          <a:solidFill>
            <a:srgbClr val="FFC000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スマイル 50">
            <a:extLst>
              <a:ext uri="{FF2B5EF4-FFF2-40B4-BE49-F238E27FC236}">
                <a16:creationId xmlns="" xmlns:a16="http://schemas.microsoft.com/office/drawing/2014/main" id="{079C9DAD-02F7-4F1B-856F-C62FBD9F68A2}"/>
              </a:ext>
            </a:extLst>
          </p:cNvPr>
          <p:cNvSpPr/>
          <p:nvPr/>
        </p:nvSpPr>
        <p:spPr>
          <a:xfrm>
            <a:off x="2408108" y="5286468"/>
            <a:ext cx="578701" cy="599250"/>
          </a:xfrm>
          <a:prstGeom prst="smileyFace">
            <a:avLst/>
          </a:prstGeom>
          <a:solidFill>
            <a:srgbClr val="FFCC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スマイル 51">
            <a:extLst>
              <a:ext uri="{FF2B5EF4-FFF2-40B4-BE49-F238E27FC236}">
                <a16:creationId xmlns="" xmlns:a16="http://schemas.microsoft.com/office/drawing/2014/main" id="{FD3B7E6E-5E0A-4B66-9C68-92766E3CD2D4}"/>
              </a:ext>
            </a:extLst>
          </p:cNvPr>
          <p:cNvSpPr/>
          <p:nvPr/>
        </p:nvSpPr>
        <p:spPr>
          <a:xfrm>
            <a:off x="3154632" y="5286468"/>
            <a:ext cx="578701" cy="599250"/>
          </a:xfrm>
          <a:prstGeom prst="smileyFace">
            <a:avLst/>
          </a:prstGeom>
          <a:solidFill>
            <a:srgbClr val="66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スマイル 52">
            <a:extLst>
              <a:ext uri="{FF2B5EF4-FFF2-40B4-BE49-F238E27FC236}">
                <a16:creationId xmlns="" xmlns:a16="http://schemas.microsoft.com/office/drawing/2014/main" id="{079C9DAD-02F7-4F1B-856F-C62FBD9F68A2}"/>
              </a:ext>
            </a:extLst>
          </p:cNvPr>
          <p:cNvSpPr/>
          <p:nvPr/>
        </p:nvSpPr>
        <p:spPr>
          <a:xfrm>
            <a:off x="1661584" y="5286468"/>
            <a:ext cx="578701" cy="599250"/>
          </a:xfrm>
          <a:prstGeom prst="smileyFac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正方形/長方形 53"/>
          <p:cNvSpPr/>
          <p:nvPr/>
        </p:nvSpPr>
        <p:spPr>
          <a:xfrm>
            <a:off x="4073784" y="4596508"/>
            <a:ext cx="2071750" cy="617410"/>
          </a:xfrm>
          <a:prstGeom prst="rect">
            <a:avLst/>
          </a:prstGeom>
          <a:solidFill>
            <a:srgbClr val="FFC000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スマイル 54">
            <a:extLst>
              <a:ext uri="{FF2B5EF4-FFF2-40B4-BE49-F238E27FC236}">
                <a16:creationId xmlns="" xmlns:a16="http://schemas.microsoft.com/office/drawing/2014/main" id="{079C9DAD-02F7-4F1B-856F-C62FBD9F68A2}"/>
              </a:ext>
            </a:extLst>
          </p:cNvPr>
          <p:cNvSpPr/>
          <p:nvPr/>
        </p:nvSpPr>
        <p:spPr>
          <a:xfrm>
            <a:off x="4820309" y="5280517"/>
            <a:ext cx="578701" cy="599250"/>
          </a:xfrm>
          <a:prstGeom prst="smileyFace">
            <a:avLst/>
          </a:prstGeom>
          <a:solidFill>
            <a:srgbClr val="FFCC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スマイル 55">
            <a:extLst>
              <a:ext uri="{FF2B5EF4-FFF2-40B4-BE49-F238E27FC236}">
                <a16:creationId xmlns="" xmlns:a16="http://schemas.microsoft.com/office/drawing/2014/main" id="{FD3B7E6E-5E0A-4B66-9C68-92766E3CD2D4}"/>
              </a:ext>
            </a:extLst>
          </p:cNvPr>
          <p:cNvSpPr/>
          <p:nvPr/>
        </p:nvSpPr>
        <p:spPr>
          <a:xfrm>
            <a:off x="5566833" y="5280517"/>
            <a:ext cx="578701" cy="599250"/>
          </a:xfrm>
          <a:prstGeom prst="smileyFace">
            <a:avLst/>
          </a:prstGeom>
          <a:solidFill>
            <a:srgbClr val="66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スマイル 56">
            <a:extLst>
              <a:ext uri="{FF2B5EF4-FFF2-40B4-BE49-F238E27FC236}">
                <a16:creationId xmlns="" xmlns:a16="http://schemas.microsoft.com/office/drawing/2014/main" id="{079C9DAD-02F7-4F1B-856F-C62FBD9F68A2}"/>
              </a:ext>
            </a:extLst>
          </p:cNvPr>
          <p:cNvSpPr/>
          <p:nvPr/>
        </p:nvSpPr>
        <p:spPr>
          <a:xfrm>
            <a:off x="4073785" y="5280517"/>
            <a:ext cx="578701" cy="599250"/>
          </a:xfrm>
          <a:prstGeom prst="smileyFac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" name="正方形/長方形 57"/>
          <p:cNvSpPr/>
          <p:nvPr/>
        </p:nvSpPr>
        <p:spPr>
          <a:xfrm>
            <a:off x="6485985" y="4596508"/>
            <a:ext cx="2071750" cy="617410"/>
          </a:xfrm>
          <a:prstGeom prst="rect">
            <a:avLst/>
          </a:prstGeom>
          <a:solidFill>
            <a:srgbClr val="FFC000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" name="スマイル 58">
            <a:extLst>
              <a:ext uri="{FF2B5EF4-FFF2-40B4-BE49-F238E27FC236}">
                <a16:creationId xmlns="" xmlns:a16="http://schemas.microsoft.com/office/drawing/2014/main" id="{079C9DAD-02F7-4F1B-856F-C62FBD9F68A2}"/>
              </a:ext>
            </a:extLst>
          </p:cNvPr>
          <p:cNvSpPr/>
          <p:nvPr/>
        </p:nvSpPr>
        <p:spPr>
          <a:xfrm>
            <a:off x="7232510" y="5280517"/>
            <a:ext cx="578701" cy="599250"/>
          </a:xfrm>
          <a:prstGeom prst="smileyFace">
            <a:avLst/>
          </a:prstGeom>
          <a:solidFill>
            <a:srgbClr val="FFCC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" name="スマイル 59">
            <a:extLst>
              <a:ext uri="{FF2B5EF4-FFF2-40B4-BE49-F238E27FC236}">
                <a16:creationId xmlns="" xmlns:a16="http://schemas.microsoft.com/office/drawing/2014/main" id="{FD3B7E6E-5E0A-4B66-9C68-92766E3CD2D4}"/>
              </a:ext>
            </a:extLst>
          </p:cNvPr>
          <p:cNvSpPr/>
          <p:nvPr/>
        </p:nvSpPr>
        <p:spPr>
          <a:xfrm>
            <a:off x="7979034" y="5280517"/>
            <a:ext cx="578701" cy="599250"/>
          </a:xfrm>
          <a:prstGeom prst="smileyFace">
            <a:avLst/>
          </a:prstGeom>
          <a:solidFill>
            <a:srgbClr val="66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1" name="スマイル 60">
            <a:extLst>
              <a:ext uri="{FF2B5EF4-FFF2-40B4-BE49-F238E27FC236}">
                <a16:creationId xmlns="" xmlns:a16="http://schemas.microsoft.com/office/drawing/2014/main" id="{079C9DAD-02F7-4F1B-856F-C62FBD9F68A2}"/>
              </a:ext>
            </a:extLst>
          </p:cNvPr>
          <p:cNvSpPr/>
          <p:nvPr/>
        </p:nvSpPr>
        <p:spPr>
          <a:xfrm>
            <a:off x="6485986" y="5280517"/>
            <a:ext cx="578701" cy="599250"/>
          </a:xfrm>
          <a:prstGeom prst="smileyFac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5" name="直線矢印コネクタ 14"/>
          <p:cNvCxnSpPr>
            <a:stCxn id="49" idx="0"/>
            <a:endCxn id="35" idx="0"/>
          </p:cNvCxnSpPr>
          <p:nvPr/>
        </p:nvCxnSpPr>
        <p:spPr>
          <a:xfrm flipH="1">
            <a:off x="3443983" y="2582319"/>
            <a:ext cx="3331354" cy="0"/>
          </a:xfrm>
          <a:prstGeom prst="straightConnector1">
            <a:avLst/>
          </a:prstGeom>
          <a:ln w="76200">
            <a:solidFill>
              <a:srgbClr val="008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直線矢印コネクタ 63"/>
          <p:cNvCxnSpPr>
            <a:stCxn id="45" idx="4"/>
            <a:endCxn id="32" idx="4"/>
          </p:cNvCxnSpPr>
          <p:nvPr/>
        </p:nvCxnSpPr>
        <p:spPr>
          <a:xfrm flipH="1">
            <a:off x="2697459" y="3181569"/>
            <a:ext cx="1665677" cy="0"/>
          </a:xfrm>
          <a:prstGeom prst="straightConnector1">
            <a:avLst/>
          </a:prstGeom>
          <a:ln w="76200">
            <a:solidFill>
              <a:srgbClr val="008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直線矢印コネクタ 66"/>
          <p:cNvCxnSpPr>
            <a:stCxn id="47" idx="4"/>
            <a:endCxn id="44" idx="4"/>
          </p:cNvCxnSpPr>
          <p:nvPr/>
        </p:nvCxnSpPr>
        <p:spPr>
          <a:xfrm flipH="1">
            <a:off x="5856184" y="3181569"/>
            <a:ext cx="1665677" cy="0"/>
          </a:xfrm>
          <a:prstGeom prst="straightConnector1">
            <a:avLst/>
          </a:prstGeom>
          <a:ln w="76200">
            <a:solidFill>
              <a:srgbClr val="008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右矢印 68"/>
          <p:cNvSpPr/>
          <p:nvPr/>
        </p:nvSpPr>
        <p:spPr>
          <a:xfrm rot="5400000">
            <a:off x="4764219" y="3102898"/>
            <a:ext cx="690880" cy="17307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2667802" y="383550"/>
            <a:ext cx="2344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３人班の交流</a:t>
            </a:r>
            <a:endParaRPr kumimoji="1" lang="ja-JP" altLang="en-US" sz="24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1740373" y="2018562"/>
            <a:ext cx="19141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/>
              <a:t>①　　②　　③</a:t>
            </a:r>
            <a:endParaRPr kumimoji="1" lang="ja-JP" altLang="en-US" sz="2400" dirty="0"/>
          </a:p>
        </p:txBody>
      </p:sp>
      <p:sp>
        <p:nvSpPr>
          <p:cNvPr id="62" name="テキスト ボックス 61"/>
          <p:cNvSpPr txBox="1"/>
          <p:nvPr/>
        </p:nvSpPr>
        <p:spPr>
          <a:xfrm>
            <a:off x="4164966" y="2015719"/>
            <a:ext cx="19141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/>
              <a:t>①　　②　　③</a:t>
            </a:r>
            <a:endParaRPr kumimoji="1" lang="ja-JP" altLang="en-US" sz="2400" dirty="0"/>
          </a:p>
        </p:txBody>
      </p:sp>
      <p:sp>
        <p:nvSpPr>
          <p:cNvPr id="63" name="テキスト ボックス 62"/>
          <p:cNvSpPr txBox="1"/>
          <p:nvPr/>
        </p:nvSpPr>
        <p:spPr>
          <a:xfrm>
            <a:off x="6565855" y="1981770"/>
            <a:ext cx="19141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/>
              <a:t>①　　②　　③</a:t>
            </a:r>
            <a:endParaRPr kumimoji="1" lang="ja-JP" altLang="en-US" sz="2400" dirty="0"/>
          </a:p>
        </p:txBody>
      </p:sp>
      <p:sp>
        <p:nvSpPr>
          <p:cNvPr id="65" name="テキスト ボックス 64"/>
          <p:cNvSpPr txBox="1"/>
          <p:nvPr/>
        </p:nvSpPr>
        <p:spPr>
          <a:xfrm>
            <a:off x="1740372" y="4674380"/>
            <a:ext cx="19141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/>
              <a:t>①　　①　　①</a:t>
            </a:r>
            <a:endParaRPr kumimoji="1" lang="ja-JP" altLang="en-US" sz="2400" dirty="0"/>
          </a:p>
        </p:txBody>
      </p:sp>
      <p:sp>
        <p:nvSpPr>
          <p:cNvPr id="66" name="テキスト ボックス 65"/>
          <p:cNvSpPr txBox="1"/>
          <p:nvPr/>
        </p:nvSpPr>
        <p:spPr>
          <a:xfrm>
            <a:off x="4189878" y="4681692"/>
            <a:ext cx="19141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 smtClean="0"/>
              <a:t>②</a:t>
            </a:r>
            <a:r>
              <a:rPr kumimoji="1" lang="ja-JP" altLang="en-US" sz="2400" dirty="0" smtClean="0"/>
              <a:t>　　②　　②</a:t>
            </a:r>
            <a:endParaRPr kumimoji="1" lang="ja-JP" altLang="en-US" sz="2400" dirty="0"/>
          </a:p>
        </p:txBody>
      </p:sp>
      <p:sp>
        <p:nvSpPr>
          <p:cNvPr id="68" name="テキスト ボックス 67"/>
          <p:cNvSpPr txBox="1"/>
          <p:nvPr/>
        </p:nvSpPr>
        <p:spPr>
          <a:xfrm>
            <a:off x="6565855" y="4680260"/>
            <a:ext cx="19141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/>
              <a:t>③</a:t>
            </a:r>
            <a:r>
              <a:rPr kumimoji="1" lang="ja-JP" altLang="en-US" sz="2400" dirty="0" smtClean="0"/>
              <a:t>　　③　　③</a:t>
            </a:r>
            <a:endParaRPr kumimoji="1" lang="ja-JP" altLang="en-US" sz="2400" dirty="0"/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6779049" y="96647"/>
            <a:ext cx="11157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方法３</a:t>
            </a:r>
            <a:endParaRPr kumimoji="1" lang="ja-JP" altLang="en-US" sz="24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829492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サブタイトル 2"/>
          <p:cNvSpPr txBox="1">
            <a:spLocks/>
          </p:cNvSpPr>
          <p:nvPr/>
        </p:nvSpPr>
        <p:spPr>
          <a:xfrm>
            <a:off x="301277" y="895720"/>
            <a:ext cx="8516152" cy="5857844"/>
          </a:xfrm>
          <a:prstGeom prst="rect">
            <a:avLst/>
          </a:prstGeom>
          <a:ln w="57150">
            <a:solidFill>
              <a:srgbClr val="92D050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altLang="ja-JP" sz="3600" b="1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ja-JP" altLang="en-US" sz="44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1" name="角丸四角形 10"/>
          <p:cNvSpPr/>
          <p:nvPr/>
        </p:nvSpPr>
        <p:spPr>
          <a:xfrm>
            <a:off x="8175228" y="96647"/>
            <a:ext cx="900000" cy="369846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0"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altLang="ja-JP" sz="175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9" name="楕円 7"/>
          <p:cNvSpPr/>
          <p:nvPr/>
        </p:nvSpPr>
        <p:spPr>
          <a:xfrm>
            <a:off x="301277" y="159735"/>
            <a:ext cx="1620000" cy="1620000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32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403391" y="554236"/>
            <a:ext cx="1415772" cy="83099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ja-JP" altLang="en-US" sz="48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移動</a:t>
            </a:r>
            <a:endParaRPr lang="ja-JP" altLang="en-US" sz="48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4" name="正方形/長方形 23"/>
          <p:cNvSpPr/>
          <p:nvPr/>
        </p:nvSpPr>
        <p:spPr>
          <a:xfrm>
            <a:off x="1921277" y="1437768"/>
            <a:ext cx="2071750" cy="617410"/>
          </a:xfrm>
          <a:prstGeom prst="rect">
            <a:avLst/>
          </a:prstGeom>
          <a:solidFill>
            <a:srgbClr val="FF0000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スマイル 31">
            <a:extLst>
              <a:ext uri="{FF2B5EF4-FFF2-40B4-BE49-F238E27FC236}">
                <a16:creationId xmlns="" xmlns:a16="http://schemas.microsoft.com/office/drawing/2014/main" id="{079C9DAD-02F7-4F1B-856F-C62FBD9F68A2}"/>
              </a:ext>
            </a:extLst>
          </p:cNvPr>
          <p:cNvSpPr/>
          <p:nvPr/>
        </p:nvSpPr>
        <p:spPr>
          <a:xfrm>
            <a:off x="2667802" y="2121777"/>
            <a:ext cx="578701" cy="599250"/>
          </a:xfrm>
          <a:prstGeom prst="smileyFac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スマイル 34">
            <a:extLst>
              <a:ext uri="{FF2B5EF4-FFF2-40B4-BE49-F238E27FC236}">
                <a16:creationId xmlns="" xmlns:a16="http://schemas.microsoft.com/office/drawing/2014/main" id="{FD3B7E6E-5E0A-4B66-9C68-92766E3CD2D4}"/>
              </a:ext>
            </a:extLst>
          </p:cNvPr>
          <p:cNvSpPr/>
          <p:nvPr/>
        </p:nvSpPr>
        <p:spPr>
          <a:xfrm>
            <a:off x="3414326" y="2121777"/>
            <a:ext cx="578701" cy="599250"/>
          </a:xfrm>
          <a:prstGeom prst="smileyFac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スマイル 39">
            <a:extLst>
              <a:ext uri="{FF2B5EF4-FFF2-40B4-BE49-F238E27FC236}">
                <a16:creationId xmlns="" xmlns:a16="http://schemas.microsoft.com/office/drawing/2014/main" id="{079C9DAD-02F7-4F1B-856F-C62FBD9F68A2}"/>
              </a:ext>
            </a:extLst>
          </p:cNvPr>
          <p:cNvSpPr/>
          <p:nvPr/>
        </p:nvSpPr>
        <p:spPr>
          <a:xfrm>
            <a:off x="1921278" y="2121777"/>
            <a:ext cx="578701" cy="599250"/>
          </a:xfrm>
          <a:prstGeom prst="smileyFac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正方形/長方形 41"/>
          <p:cNvSpPr/>
          <p:nvPr/>
        </p:nvSpPr>
        <p:spPr>
          <a:xfrm>
            <a:off x="1956546" y="3157835"/>
            <a:ext cx="2071750" cy="617410"/>
          </a:xfrm>
          <a:prstGeom prst="rect">
            <a:avLst/>
          </a:prstGeom>
          <a:solidFill>
            <a:srgbClr val="FF0000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スマイル 42">
            <a:extLst>
              <a:ext uri="{FF2B5EF4-FFF2-40B4-BE49-F238E27FC236}">
                <a16:creationId xmlns="" xmlns:a16="http://schemas.microsoft.com/office/drawing/2014/main" id="{079C9DAD-02F7-4F1B-856F-C62FBD9F68A2}"/>
              </a:ext>
            </a:extLst>
          </p:cNvPr>
          <p:cNvSpPr/>
          <p:nvPr/>
        </p:nvSpPr>
        <p:spPr>
          <a:xfrm>
            <a:off x="2703071" y="3841844"/>
            <a:ext cx="578701" cy="599250"/>
          </a:xfrm>
          <a:prstGeom prst="smileyFace">
            <a:avLst/>
          </a:prstGeom>
          <a:solidFill>
            <a:srgbClr val="FFCC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スマイル 43">
            <a:extLst>
              <a:ext uri="{FF2B5EF4-FFF2-40B4-BE49-F238E27FC236}">
                <a16:creationId xmlns="" xmlns:a16="http://schemas.microsoft.com/office/drawing/2014/main" id="{FD3B7E6E-5E0A-4B66-9C68-92766E3CD2D4}"/>
              </a:ext>
            </a:extLst>
          </p:cNvPr>
          <p:cNvSpPr/>
          <p:nvPr/>
        </p:nvSpPr>
        <p:spPr>
          <a:xfrm>
            <a:off x="3449595" y="3841844"/>
            <a:ext cx="578701" cy="599250"/>
          </a:xfrm>
          <a:prstGeom prst="smileyFace">
            <a:avLst/>
          </a:prstGeom>
          <a:solidFill>
            <a:srgbClr val="FFCC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スマイル 44">
            <a:extLst>
              <a:ext uri="{FF2B5EF4-FFF2-40B4-BE49-F238E27FC236}">
                <a16:creationId xmlns="" xmlns:a16="http://schemas.microsoft.com/office/drawing/2014/main" id="{079C9DAD-02F7-4F1B-856F-C62FBD9F68A2}"/>
              </a:ext>
            </a:extLst>
          </p:cNvPr>
          <p:cNvSpPr/>
          <p:nvPr/>
        </p:nvSpPr>
        <p:spPr>
          <a:xfrm>
            <a:off x="1956547" y="3841844"/>
            <a:ext cx="578701" cy="599250"/>
          </a:xfrm>
          <a:prstGeom prst="smileyFace">
            <a:avLst/>
          </a:prstGeom>
          <a:solidFill>
            <a:srgbClr val="FFCC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正方形/長方形 45"/>
          <p:cNvSpPr/>
          <p:nvPr/>
        </p:nvSpPr>
        <p:spPr>
          <a:xfrm>
            <a:off x="1956546" y="4877902"/>
            <a:ext cx="2071750" cy="617410"/>
          </a:xfrm>
          <a:prstGeom prst="rect">
            <a:avLst/>
          </a:prstGeom>
          <a:solidFill>
            <a:srgbClr val="FF0000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スマイル 46">
            <a:extLst>
              <a:ext uri="{FF2B5EF4-FFF2-40B4-BE49-F238E27FC236}">
                <a16:creationId xmlns="" xmlns:a16="http://schemas.microsoft.com/office/drawing/2014/main" id="{079C9DAD-02F7-4F1B-856F-C62FBD9F68A2}"/>
              </a:ext>
            </a:extLst>
          </p:cNvPr>
          <p:cNvSpPr/>
          <p:nvPr/>
        </p:nvSpPr>
        <p:spPr>
          <a:xfrm>
            <a:off x="2703071" y="5561911"/>
            <a:ext cx="578701" cy="599250"/>
          </a:xfrm>
          <a:prstGeom prst="smileyFace">
            <a:avLst/>
          </a:prstGeom>
          <a:solidFill>
            <a:srgbClr val="66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スマイル 47">
            <a:extLst>
              <a:ext uri="{FF2B5EF4-FFF2-40B4-BE49-F238E27FC236}">
                <a16:creationId xmlns="" xmlns:a16="http://schemas.microsoft.com/office/drawing/2014/main" id="{FD3B7E6E-5E0A-4B66-9C68-92766E3CD2D4}"/>
              </a:ext>
            </a:extLst>
          </p:cNvPr>
          <p:cNvSpPr/>
          <p:nvPr/>
        </p:nvSpPr>
        <p:spPr>
          <a:xfrm>
            <a:off x="3449595" y="5561911"/>
            <a:ext cx="578701" cy="599250"/>
          </a:xfrm>
          <a:prstGeom prst="smileyFace">
            <a:avLst/>
          </a:prstGeom>
          <a:solidFill>
            <a:srgbClr val="66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スマイル 48">
            <a:extLst>
              <a:ext uri="{FF2B5EF4-FFF2-40B4-BE49-F238E27FC236}">
                <a16:creationId xmlns="" xmlns:a16="http://schemas.microsoft.com/office/drawing/2014/main" id="{079C9DAD-02F7-4F1B-856F-C62FBD9F68A2}"/>
              </a:ext>
            </a:extLst>
          </p:cNvPr>
          <p:cNvSpPr/>
          <p:nvPr/>
        </p:nvSpPr>
        <p:spPr>
          <a:xfrm>
            <a:off x="1956547" y="5561911"/>
            <a:ext cx="578701" cy="599250"/>
          </a:xfrm>
          <a:prstGeom prst="smileyFace">
            <a:avLst/>
          </a:prstGeom>
          <a:solidFill>
            <a:srgbClr val="66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正方形/長方形 49"/>
          <p:cNvSpPr/>
          <p:nvPr/>
        </p:nvSpPr>
        <p:spPr>
          <a:xfrm>
            <a:off x="5304557" y="1437768"/>
            <a:ext cx="2071750" cy="617410"/>
          </a:xfrm>
          <a:prstGeom prst="rect">
            <a:avLst/>
          </a:prstGeom>
          <a:solidFill>
            <a:srgbClr val="FF0000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スマイル 50">
            <a:extLst>
              <a:ext uri="{FF2B5EF4-FFF2-40B4-BE49-F238E27FC236}">
                <a16:creationId xmlns="" xmlns:a16="http://schemas.microsoft.com/office/drawing/2014/main" id="{079C9DAD-02F7-4F1B-856F-C62FBD9F68A2}"/>
              </a:ext>
            </a:extLst>
          </p:cNvPr>
          <p:cNvSpPr/>
          <p:nvPr/>
        </p:nvSpPr>
        <p:spPr>
          <a:xfrm>
            <a:off x="6051082" y="2121777"/>
            <a:ext cx="578701" cy="599250"/>
          </a:xfrm>
          <a:prstGeom prst="smileyFace">
            <a:avLst/>
          </a:prstGeom>
          <a:solidFill>
            <a:srgbClr val="FFCC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スマイル 51">
            <a:extLst>
              <a:ext uri="{FF2B5EF4-FFF2-40B4-BE49-F238E27FC236}">
                <a16:creationId xmlns="" xmlns:a16="http://schemas.microsoft.com/office/drawing/2014/main" id="{FD3B7E6E-5E0A-4B66-9C68-92766E3CD2D4}"/>
              </a:ext>
            </a:extLst>
          </p:cNvPr>
          <p:cNvSpPr/>
          <p:nvPr/>
        </p:nvSpPr>
        <p:spPr>
          <a:xfrm>
            <a:off x="6797606" y="2121777"/>
            <a:ext cx="578701" cy="599250"/>
          </a:xfrm>
          <a:prstGeom prst="smileyFace">
            <a:avLst/>
          </a:prstGeom>
          <a:solidFill>
            <a:srgbClr val="66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スマイル 52">
            <a:extLst>
              <a:ext uri="{FF2B5EF4-FFF2-40B4-BE49-F238E27FC236}">
                <a16:creationId xmlns="" xmlns:a16="http://schemas.microsoft.com/office/drawing/2014/main" id="{079C9DAD-02F7-4F1B-856F-C62FBD9F68A2}"/>
              </a:ext>
            </a:extLst>
          </p:cNvPr>
          <p:cNvSpPr/>
          <p:nvPr/>
        </p:nvSpPr>
        <p:spPr>
          <a:xfrm>
            <a:off x="5304558" y="2121777"/>
            <a:ext cx="578701" cy="599250"/>
          </a:xfrm>
          <a:prstGeom prst="smileyFac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正方形/長方形 53"/>
          <p:cNvSpPr/>
          <p:nvPr/>
        </p:nvSpPr>
        <p:spPr>
          <a:xfrm>
            <a:off x="5304557" y="3157835"/>
            <a:ext cx="2071750" cy="617410"/>
          </a:xfrm>
          <a:prstGeom prst="rect">
            <a:avLst/>
          </a:prstGeom>
          <a:solidFill>
            <a:srgbClr val="FF0000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スマイル 54">
            <a:extLst>
              <a:ext uri="{FF2B5EF4-FFF2-40B4-BE49-F238E27FC236}">
                <a16:creationId xmlns="" xmlns:a16="http://schemas.microsoft.com/office/drawing/2014/main" id="{079C9DAD-02F7-4F1B-856F-C62FBD9F68A2}"/>
              </a:ext>
            </a:extLst>
          </p:cNvPr>
          <p:cNvSpPr/>
          <p:nvPr/>
        </p:nvSpPr>
        <p:spPr>
          <a:xfrm>
            <a:off x="6051082" y="3841844"/>
            <a:ext cx="578701" cy="599250"/>
          </a:xfrm>
          <a:prstGeom prst="smileyFace">
            <a:avLst/>
          </a:prstGeom>
          <a:solidFill>
            <a:srgbClr val="FFCC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スマイル 55">
            <a:extLst>
              <a:ext uri="{FF2B5EF4-FFF2-40B4-BE49-F238E27FC236}">
                <a16:creationId xmlns="" xmlns:a16="http://schemas.microsoft.com/office/drawing/2014/main" id="{FD3B7E6E-5E0A-4B66-9C68-92766E3CD2D4}"/>
              </a:ext>
            </a:extLst>
          </p:cNvPr>
          <p:cNvSpPr/>
          <p:nvPr/>
        </p:nvSpPr>
        <p:spPr>
          <a:xfrm>
            <a:off x="6797606" y="3841844"/>
            <a:ext cx="578701" cy="599250"/>
          </a:xfrm>
          <a:prstGeom prst="smileyFace">
            <a:avLst/>
          </a:prstGeom>
          <a:solidFill>
            <a:srgbClr val="66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スマイル 56">
            <a:extLst>
              <a:ext uri="{FF2B5EF4-FFF2-40B4-BE49-F238E27FC236}">
                <a16:creationId xmlns="" xmlns:a16="http://schemas.microsoft.com/office/drawing/2014/main" id="{079C9DAD-02F7-4F1B-856F-C62FBD9F68A2}"/>
              </a:ext>
            </a:extLst>
          </p:cNvPr>
          <p:cNvSpPr/>
          <p:nvPr/>
        </p:nvSpPr>
        <p:spPr>
          <a:xfrm>
            <a:off x="5304558" y="3841844"/>
            <a:ext cx="578701" cy="599250"/>
          </a:xfrm>
          <a:prstGeom prst="smileyFac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" name="正方形/長方形 57"/>
          <p:cNvSpPr/>
          <p:nvPr/>
        </p:nvSpPr>
        <p:spPr>
          <a:xfrm>
            <a:off x="5304557" y="4877902"/>
            <a:ext cx="2071750" cy="617410"/>
          </a:xfrm>
          <a:prstGeom prst="rect">
            <a:avLst/>
          </a:prstGeom>
          <a:solidFill>
            <a:srgbClr val="FF0000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" name="スマイル 58">
            <a:extLst>
              <a:ext uri="{FF2B5EF4-FFF2-40B4-BE49-F238E27FC236}">
                <a16:creationId xmlns="" xmlns:a16="http://schemas.microsoft.com/office/drawing/2014/main" id="{079C9DAD-02F7-4F1B-856F-C62FBD9F68A2}"/>
              </a:ext>
            </a:extLst>
          </p:cNvPr>
          <p:cNvSpPr/>
          <p:nvPr/>
        </p:nvSpPr>
        <p:spPr>
          <a:xfrm>
            <a:off x="6051082" y="5561911"/>
            <a:ext cx="578701" cy="599250"/>
          </a:xfrm>
          <a:prstGeom prst="smileyFace">
            <a:avLst/>
          </a:prstGeom>
          <a:solidFill>
            <a:srgbClr val="FFCC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" name="スマイル 59">
            <a:extLst>
              <a:ext uri="{FF2B5EF4-FFF2-40B4-BE49-F238E27FC236}">
                <a16:creationId xmlns="" xmlns:a16="http://schemas.microsoft.com/office/drawing/2014/main" id="{FD3B7E6E-5E0A-4B66-9C68-92766E3CD2D4}"/>
              </a:ext>
            </a:extLst>
          </p:cNvPr>
          <p:cNvSpPr/>
          <p:nvPr/>
        </p:nvSpPr>
        <p:spPr>
          <a:xfrm>
            <a:off x="6797606" y="5561911"/>
            <a:ext cx="578701" cy="599250"/>
          </a:xfrm>
          <a:prstGeom prst="smileyFace">
            <a:avLst/>
          </a:prstGeom>
          <a:solidFill>
            <a:srgbClr val="66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1" name="スマイル 60">
            <a:extLst>
              <a:ext uri="{FF2B5EF4-FFF2-40B4-BE49-F238E27FC236}">
                <a16:creationId xmlns="" xmlns:a16="http://schemas.microsoft.com/office/drawing/2014/main" id="{079C9DAD-02F7-4F1B-856F-C62FBD9F68A2}"/>
              </a:ext>
            </a:extLst>
          </p:cNvPr>
          <p:cNvSpPr/>
          <p:nvPr/>
        </p:nvSpPr>
        <p:spPr>
          <a:xfrm>
            <a:off x="5304558" y="5561911"/>
            <a:ext cx="578701" cy="599250"/>
          </a:xfrm>
          <a:prstGeom prst="smileyFac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5" name="直線矢印コネクタ 14"/>
          <p:cNvCxnSpPr/>
          <p:nvPr/>
        </p:nvCxnSpPr>
        <p:spPr>
          <a:xfrm flipH="1">
            <a:off x="2402234" y="2757234"/>
            <a:ext cx="479142" cy="1066450"/>
          </a:xfrm>
          <a:prstGeom prst="straightConnector1">
            <a:avLst/>
          </a:prstGeom>
          <a:ln w="76200">
            <a:solidFill>
              <a:srgbClr val="008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直線矢印コネクタ 63"/>
          <p:cNvCxnSpPr/>
          <p:nvPr/>
        </p:nvCxnSpPr>
        <p:spPr>
          <a:xfrm flipH="1">
            <a:off x="2373196" y="2776969"/>
            <a:ext cx="1265691" cy="2718343"/>
          </a:xfrm>
          <a:prstGeom prst="straightConnector1">
            <a:avLst/>
          </a:prstGeom>
          <a:ln w="76200">
            <a:solidFill>
              <a:srgbClr val="008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直線矢印コネクタ 66"/>
          <p:cNvCxnSpPr/>
          <p:nvPr/>
        </p:nvCxnSpPr>
        <p:spPr>
          <a:xfrm>
            <a:off x="3755321" y="4507693"/>
            <a:ext cx="0" cy="987619"/>
          </a:xfrm>
          <a:prstGeom prst="straightConnector1">
            <a:avLst/>
          </a:prstGeom>
          <a:ln w="76200">
            <a:solidFill>
              <a:srgbClr val="008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右矢印 68"/>
          <p:cNvSpPr/>
          <p:nvPr/>
        </p:nvSpPr>
        <p:spPr>
          <a:xfrm>
            <a:off x="4320986" y="2781119"/>
            <a:ext cx="690880" cy="17307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2667802" y="383550"/>
            <a:ext cx="2344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３人班の交流</a:t>
            </a:r>
            <a:endParaRPr kumimoji="1" lang="ja-JP" altLang="en-US" sz="24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2000067" y="1513408"/>
            <a:ext cx="19141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/>
              <a:t>①　　②　　③</a:t>
            </a:r>
            <a:endParaRPr kumimoji="1" lang="ja-JP" altLang="en-US" sz="2400" dirty="0"/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2049913" y="3249441"/>
            <a:ext cx="19141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/>
              <a:t>①　　②　　③</a:t>
            </a:r>
            <a:endParaRPr kumimoji="1" lang="ja-JP" altLang="en-US" sz="2400" dirty="0"/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2049913" y="4973148"/>
            <a:ext cx="19141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/>
              <a:t>①　　②　　③</a:t>
            </a:r>
            <a:endParaRPr kumimoji="1" lang="ja-JP" altLang="en-US" sz="2400" dirty="0"/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5383347" y="1513407"/>
            <a:ext cx="19141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/>
              <a:t>①　　①　　①</a:t>
            </a:r>
            <a:endParaRPr kumimoji="1" lang="ja-JP" altLang="en-US" sz="2400" dirty="0"/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5383346" y="3249441"/>
            <a:ext cx="19141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 smtClean="0"/>
              <a:t>②</a:t>
            </a:r>
            <a:r>
              <a:rPr kumimoji="1" lang="ja-JP" altLang="en-US" sz="2400" dirty="0" smtClean="0"/>
              <a:t>　　②　　②</a:t>
            </a:r>
            <a:endParaRPr kumimoji="1" lang="ja-JP" altLang="en-US" sz="2400" dirty="0"/>
          </a:p>
        </p:txBody>
      </p:sp>
      <p:sp>
        <p:nvSpPr>
          <p:cNvPr id="62" name="テキスト ボックス 61"/>
          <p:cNvSpPr txBox="1"/>
          <p:nvPr/>
        </p:nvSpPr>
        <p:spPr>
          <a:xfrm>
            <a:off x="5383346" y="4991198"/>
            <a:ext cx="19141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/>
              <a:t>③</a:t>
            </a:r>
            <a:r>
              <a:rPr kumimoji="1" lang="ja-JP" altLang="en-US" sz="2400" dirty="0" smtClean="0"/>
              <a:t>　　③　　③</a:t>
            </a:r>
            <a:endParaRPr kumimoji="1" lang="ja-JP" altLang="en-US" sz="2400" dirty="0"/>
          </a:p>
        </p:txBody>
      </p:sp>
      <p:sp>
        <p:nvSpPr>
          <p:cNvPr id="63" name="テキスト ボックス 62"/>
          <p:cNvSpPr txBox="1"/>
          <p:nvPr/>
        </p:nvSpPr>
        <p:spPr>
          <a:xfrm>
            <a:off x="6779049" y="96647"/>
            <a:ext cx="11157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方法３</a:t>
            </a:r>
            <a:endParaRPr kumimoji="1" lang="ja-JP" altLang="en-US" sz="24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000498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正方形/長方形 23"/>
          <p:cNvSpPr/>
          <p:nvPr/>
        </p:nvSpPr>
        <p:spPr>
          <a:xfrm>
            <a:off x="309303" y="2220285"/>
            <a:ext cx="2071750" cy="617410"/>
          </a:xfrm>
          <a:prstGeom prst="rect">
            <a:avLst/>
          </a:prstGeom>
          <a:solidFill>
            <a:srgbClr val="FF0000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スマイル 31">
            <a:extLst>
              <a:ext uri="{FF2B5EF4-FFF2-40B4-BE49-F238E27FC236}">
                <a16:creationId xmlns:a16="http://schemas.microsoft.com/office/drawing/2014/main" xmlns="" id="{079C9DAD-02F7-4F1B-856F-C62FBD9F68A2}"/>
              </a:ext>
            </a:extLst>
          </p:cNvPr>
          <p:cNvSpPr/>
          <p:nvPr/>
        </p:nvSpPr>
        <p:spPr>
          <a:xfrm>
            <a:off x="1055828" y="2904294"/>
            <a:ext cx="578701" cy="599250"/>
          </a:xfrm>
          <a:prstGeom prst="smileyFac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スマイル 34">
            <a:extLst>
              <a:ext uri="{FF2B5EF4-FFF2-40B4-BE49-F238E27FC236}">
                <a16:creationId xmlns:a16="http://schemas.microsoft.com/office/drawing/2014/main" xmlns="" id="{FD3B7E6E-5E0A-4B66-9C68-92766E3CD2D4}"/>
              </a:ext>
            </a:extLst>
          </p:cNvPr>
          <p:cNvSpPr/>
          <p:nvPr/>
        </p:nvSpPr>
        <p:spPr>
          <a:xfrm>
            <a:off x="1802352" y="2904294"/>
            <a:ext cx="578701" cy="599250"/>
          </a:xfrm>
          <a:prstGeom prst="smileyFac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スマイル 39">
            <a:extLst>
              <a:ext uri="{FF2B5EF4-FFF2-40B4-BE49-F238E27FC236}">
                <a16:creationId xmlns:a16="http://schemas.microsoft.com/office/drawing/2014/main" xmlns="" id="{079C9DAD-02F7-4F1B-856F-C62FBD9F68A2}"/>
              </a:ext>
            </a:extLst>
          </p:cNvPr>
          <p:cNvSpPr/>
          <p:nvPr/>
        </p:nvSpPr>
        <p:spPr>
          <a:xfrm>
            <a:off x="309304" y="2904294"/>
            <a:ext cx="578701" cy="599250"/>
          </a:xfrm>
          <a:prstGeom prst="smileyFac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正方形/長方形 41"/>
          <p:cNvSpPr/>
          <p:nvPr/>
        </p:nvSpPr>
        <p:spPr>
          <a:xfrm>
            <a:off x="2541198" y="2220285"/>
            <a:ext cx="2071750" cy="617410"/>
          </a:xfrm>
          <a:prstGeom prst="rect">
            <a:avLst/>
          </a:prstGeom>
          <a:solidFill>
            <a:srgbClr val="FF0000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スマイル 42">
            <a:extLst>
              <a:ext uri="{FF2B5EF4-FFF2-40B4-BE49-F238E27FC236}">
                <a16:creationId xmlns:a16="http://schemas.microsoft.com/office/drawing/2014/main" xmlns="" id="{079C9DAD-02F7-4F1B-856F-C62FBD9F68A2}"/>
              </a:ext>
            </a:extLst>
          </p:cNvPr>
          <p:cNvSpPr/>
          <p:nvPr/>
        </p:nvSpPr>
        <p:spPr>
          <a:xfrm>
            <a:off x="3287723" y="2904294"/>
            <a:ext cx="578701" cy="599250"/>
          </a:xfrm>
          <a:prstGeom prst="smileyFace">
            <a:avLst/>
          </a:prstGeom>
          <a:solidFill>
            <a:srgbClr val="FFCC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スマイル 43">
            <a:extLst>
              <a:ext uri="{FF2B5EF4-FFF2-40B4-BE49-F238E27FC236}">
                <a16:creationId xmlns:a16="http://schemas.microsoft.com/office/drawing/2014/main" xmlns="" id="{FD3B7E6E-5E0A-4B66-9C68-92766E3CD2D4}"/>
              </a:ext>
            </a:extLst>
          </p:cNvPr>
          <p:cNvSpPr/>
          <p:nvPr/>
        </p:nvSpPr>
        <p:spPr>
          <a:xfrm>
            <a:off x="4034247" y="2904294"/>
            <a:ext cx="578701" cy="599250"/>
          </a:xfrm>
          <a:prstGeom prst="smileyFace">
            <a:avLst/>
          </a:prstGeom>
          <a:solidFill>
            <a:srgbClr val="FFCC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スマイル 44">
            <a:extLst>
              <a:ext uri="{FF2B5EF4-FFF2-40B4-BE49-F238E27FC236}">
                <a16:creationId xmlns:a16="http://schemas.microsoft.com/office/drawing/2014/main" xmlns="" id="{079C9DAD-02F7-4F1B-856F-C62FBD9F68A2}"/>
              </a:ext>
            </a:extLst>
          </p:cNvPr>
          <p:cNvSpPr/>
          <p:nvPr/>
        </p:nvSpPr>
        <p:spPr>
          <a:xfrm>
            <a:off x="2541199" y="2904294"/>
            <a:ext cx="578701" cy="599250"/>
          </a:xfrm>
          <a:prstGeom prst="smileyFace">
            <a:avLst/>
          </a:prstGeom>
          <a:solidFill>
            <a:srgbClr val="FFCC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正方形/長方形 45"/>
          <p:cNvSpPr/>
          <p:nvPr/>
        </p:nvSpPr>
        <p:spPr>
          <a:xfrm>
            <a:off x="4747335" y="2220285"/>
            <a:ext cx="2071750" cy="617410"/>
          </a:xfrm>
          <a:prstGeom prst="rect">
            <a:avLst/>
          </a:prstGeom>
          <a:solidFill>
            <a:srgbClr val="FF0000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スマイル 46">
            <a:extLst>
              <a:ext uri="{FF2B5EF4-FFF2-40B4-BE49-F238E27FC236}">
                <a16:creationId xmlns:a16="http://schemas.microsoft.com/office/drawing/2014/main" xmlns="" id="{079C9DAD-02F7-4F1B-856F-C62FBD9F68A2}"/>
              </a:ext>
            </a:extLst>
          </p:cNvPr>
          <p:cNvSpPr/>
          <p:nvPr/>
        </p:nvSpPr>
        <p:spPr>
          <a:xfrm>
            <a:off x="5493860" y="2904294"/>
            <a:ext cx="578701" cy="599250"/>
          </a:xfrm>
          <a:prstGeom prst="smileyFace">
            <a:avLst/>
          </a:prstGeom>
          <a:solidFill>
            <a:srgbClr val="66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スマイル 47">
            <a:extLst>
              <a:ext uri="{FF2B5EF4-FFF2-40B4-BE49-F238E27FC236}">
                <a16:creationId xmlns:a16="http://schemas.microsoft.com/office/drawing/2014/main" xmlns="" id="{FD3B7E6E-5E0A-4B66-9C68-92766E3CD2D4}"/>
              </a:ext>
            </a:extLst>
          </p:cNvPr>
          <p:cNvSpPr/>
          <p:nvPr/>
        </p:nvSpPr>
        <p:spPr>
          <a:xfrm>
            <a:off x="6240384" y="2904294"/>
            <a:ext cx="578701" cy="599250"/>
          </a:xfrm>
          <a:prstGeom prst="smileyFace">
            <a:avLst/>
          </a:prstGeom>
          <a:solidFill>
            <a:srgbClr val="66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スマイル 48">
            <a:extLst>
              <a:ext uri="{FF2B5EF4-FFF2-40B4-BE49-F238E27FC236}">
                <a16:creationId xmlns:a16="http://schemas.microsoft.com/office/drawing/2014/main" xmlns="" id="{079C9DAD-02F7-4F1B-856F-C62FBD9F68A2}"/>
              </a:ext>
            </a:extLst>
          </p:cNvPr>
          <p:cNvSpPr/>
          <p:nvPr/>
        </p:nvSpPr>
        <p:spPr>
          <a:xfrm>
            <a:off x="4747336" y="2904294"/>
            <a:ext cx="578701" cy="599250"/>
          </a:xfrm>
          <a:prstGeom prst="smileyFace">
            <a:avLst/>
          </a:prstGeom>
          <a:solidFill>
            <a:srgbClr val="66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388093" y="2340537"/>
            <a:ext cx="19141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/>
              <a:t>⓪　　①　　②</a:t>
            </a:r>
            <a:endParaRPr kumimoji="1" lang="ja-JP" altLang="en-US" sz="2400" dirty="0"/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222349" y="315699"/>
            <a:ext cx="61498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横４班での移動</a:t>
            </a:r>
            <a:endParaRPr lang="en-US" altLang="ja-JP" sz="28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674206" y="863386"/>
            <a:ext cx="872495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/>
              <a:t>机の班を左から順に</a:t>
            </a:r>
            <a:r>
              <a:rPr kumimoji="1" lang="en-US" altLang="ja-JP" sz="2400" dirty="0" smtClean="0"/>
              <a:t>1</a:t>
            </a:r>
            <a:r>
              <a:rPr kumimoji="1" lang="ja-JP" altLang="en-US" sz="2400" dirty="0" smtClean="0"/>
              <a:t>班</a:t>
            </a:r>
            <a:r>
              <a:rPr kumimoji="1" lang="en-US" altLang="ja-JP" sz="2400" dirty="0" smtClean="0"/>
              <a:t>2</a:t>
            </a:r>
            <a:r>
              <a:rPr kumimoji="1" lang="ja-JP" altLang="en-US" sz="2400" dirty="0" smtClean="0"/>
              <a:t>班</a:t>
            </a:r>
            <a:r>
              <a:rPr kumimoji="1" lang="en-US" altLang="ja-JP" sz="2400" dirty="0" smtClean="0"/>
              <a:t>3</a:t>
            </a:r>
            <a:r>
              <a:rPr kumimoji="1" lang="ja-JP" altLang="en-US" sz="2400" dirty="0" smtClean="0"/>
              <a:t>班</a:t>
            </a:r>
            <a:r>
              <a:rPr kumimoji="1" lang="en-US" altLang="ja-JP" sz="2400" dirty="0" smtClean="0"/>
              <a:t>4</a:t>
            </a:r>
            <a:r>
              <a:rPr kumimoji="1" lang="ja-JP" altLang="en-US" sz="2400" dirty="0" smtClean="0"/>
              <a:t>班とし、</a:t>
            </a:r>
            <a:endParaRPr kumimoji="1" lang="en-US" altLang="ja-JP" sz="2400" dirty="0" smtClean="0"/>
          </a:p>
          <a:p>
            <a:r>
              <a:rPr kumimoji="1" lang="ja-JP" altLang="en-US" sz="2400" dirty="0" smtClean="0"/>
              <a:t>各机とも　左から順に⓪①②</a:t>
            </a:r>
            <a:r>
              <a:rPr lang="ja-JP" altLang="en-US" sz="2400" dirty="0" smtClean="0"/>
              <a:t>とする。</a:t>
            </a:r>
            <a:r>
              <a:rPr lang="en-US" altLang="ja-JP" sz="2400" dirty="0" smtClean="0"/>
              <a:t>(</a:t>
            </a:r>
            <a:r>
              <a:rPr lang="ja-JP" altLang="en-US" sz="2400" dirty="0" smtClean="0"/>
              <a:t>その数だけ移動</a:t>
            </a:r>
            <a:r>
              <a:rPr lang="en-US" altLang="ja-JP" sz="2400" dirty="0" smtClean="0"/>
              <a:t>)</a:t>
            </a:r>
            <a:endParaRPr kumimoji="1" lang="en-US" altLang="ja-JP" sz="2400" dirty="0" smtClean="0"/>
          </a:p>
        </p:txBody>
      </p:sp>
      <p:sp>
        <p:nvSpPr>
          <p:cNvPr id="71" name="正方形/長方形 70"/>
          <p:cNvSpPr/>
          <p:nvPr/>
        </p:nvSpPr>
        <p:spPr>
          <a:xfrm>
            <a:off x="6924713" y="2220285"/>
            <a:ext cx="2071750" cy="617410"/>
          </a:xfrm>
          <a:prstGeom prst="rect">
            <a:avLst/>
          </a:prstGeom>
          <a:solidFill>
            <a:srgbClr val="FF0000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2" name="スマイル 71">
            <a:extLst>
              <a:ext uri="{FF2B5EF4-FFF2-40B4-BE49-F238E27FC236}">
                <a16:creationId xmlns:a16="http://schemas.microsoft.com/office/drawing/2014/main" xmlns="" id="{079C9DAD-02F7-4F1B-856F-C62FBD9F68A2}"/>
              </a:ext>
            </a:extLst>
          </p:cNvPr>
          <p:cNvSpPr/>
          <p:nvPr/>
        </p:nvSpPr>
        <p:spPr>
          <a:xfrm>
            <a:off x="7671238" y="2904294"/>
            <a:ext cx="578701" cy="599250"/>
          </a:xfrm>
          <a:prstGeom prst="smileyFac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3" name="スマイル 72">
            <a:extLst>
              <a:ext uri="{FF2B5EF4-FFF2-40B4-BE49-F238E27FC236}">
                <a16:creationId xmlns:a16="http://schemas.microsoft.com/office/drawing/2014/main" xmlns="" id="{FD3B7E6E-5E0A-4B66-9C68-92766E3CD2D4}"/>
              </a:ext>
            </a:extLst>
          </p:cNvPr>
          <p:cNvSpPr/>
          <p:nvPr/>
        </p:nvSpPr>
        <p:spPr>
          <a:xfrm>
            <a:off x="8417762" y="2904294"/>
            <a:ext cx="578701" cy="599250"/>
          </a:xfrm>
          <a:prstGeom prst="smileyFac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4" name="スマイル 73">
            <a:extLst>
              <a:ext uri="{FF2B5EF4-FFF2-40B4-BE49-F238E27FC236}">
                <a16:creationId xmlns:a16="http://schemas.microsoft.com/office/drawing/2014/main" xmlns="" id="{079C9DAD-02F7-4F1B-856F-C62FBD9F68A2}"/>
              </a:ext>
            </a:extLst>
          </p:cNvPr>
          <p:cNvSpPr/>
          <p:nvPr/>
        </p:nvSpPr>
        <p:spPr>
          <a:xfrm>
            <a:off x="6924714" y="2904294"/>
            <a:ext cx="578701" cy="599250"/>
          </a:xfrm>
          <a:prstGeom prst="smileyFac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6" name="正方形/長方形 75"/>
          <p:cNvSpPr/>
          <p:nvPr/>
        </p:nvSpPr>
        <p:spPr>
          <a:xfrm>
            <a:off x="308624" y="5141638"/>
            <a:ext cx="2071750" cy="617410"/>
          </a:xfrm>
          <a:prstGeom prst="rect">
            <a:avLst/>
          </a:prstGeom>
          <a:solidFill>
            <a:srgbClr val="FF0000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7" name="スマイル 76">
            <a:extLst>
              <a:ext uri="{FF2B5EF4-FFF2-40B4-BE49-F238E27FC236}">
                <a16:creationId xmlns:a16="http://schemas.microsoft.com/office/drawing/2014/main" xmlns="" id="{079C9DAD-02F7-4F1B-856F-C62FBD9F68A2}"/>
              </a:ext>
            </a:extLst>
          </p:cNvPr>
          <p:cNvSpPr/>
          <p:nvPr/>
        </p:nvSpPr>
        <p:spPr>
          <a:xfrm>
            <a:off x="1055149" y="5825647"/>
            <a:ext cx="578701" cy="599250"/>
          </a:xfrm>
          <a:prstGeom prst="smileyFac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8" name="スマイル 77">
            <a:extLst>
              <a:ext uri="{FF2B5EF4-FFF2-40B4-BE49-F238E27FC236}">
                <a16:creationId xmlns:a16="http://schemas.microsoft.com/office/drawing/2014/main" xmlns="" id="{FD3B7E6E-5E0A-4B66-9C68-92766E3CD2D4}"/>
              </a:ext>
            </a:extLst>
          </p:cNvPr>
          <p:cNvSpPr/>
          <p:nvPr/>
        </p:nvSpPr>
        <p:spPr>
          <a:xfrm>
            <a:off x="1801673" y="5825647"/>
            <a:ext cx="578701" cy="599250"/>
          </a:xfrm>
          <a:prstGeom prst="smileyFace">
            <a:avLst/>
          </a:prstGeom>
          <a:solidFill>
            <a:srgbClr val="66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9" name="スマイル 78">
            <a:extLst>
              <a:ext uri="{FF2B5EF4-FFF2-40B4-BE49-F238E27FC236}">
                <a16:creationId xmlns:a16="http://schemas.microsoft.com/office/drawing/2014/main" xmlns="" id="{079C9DAD-02F7-4F1B-856F-C62FBD9F68A2}"/>
              </a:ext>
            </a:extLst>
          </p:cNvPr>
          <p:cNvSpPr/>
          <p:nvPr/>
        </p:nvSpPr>
        <p:spPr>
          <a:xfrm>
            <a:off x="308625" y="5825647"/>
            <a:ext cx="578701" cy="599250"/>
          </a:xfrm>
          <a:prstGeom prst="smileyFac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0" name="正方形/長方形 79"/>
          <p:cNvSpPr/>
          <p:nvPr/>
        </p:nvSpPr>
        <p:spPr>
          <a:xfrm>
            <a:off x="2540519" y="5141638"/>
            <a:ext cx="2071750" cy="617410"/>
          </a:xfrm>
          <a:prstGeom prst="rect">
            <a:avLst/>
          </a:prstGeom>
          <a:solidFill>
            <a:srgbClr val="FF0000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1" name="スマイル 80">
            <a:extLst>
              <a:ext uri="{FF2B5EF4-FFF2-40B4-BE49-F238E27FC236}">
                <a16:creationId xmlns:a16="http://schemas.microsoft.com/office/drawing/2014/main" xmlns="" id="{079C9DAD-02F7-4F1B-856F-C62FBD9F68A2}"/>
              </a:ext>
            </a:extLst>
          </p:cNvPr>
          <p:cNvSpPr/>
          <p:nvPr/>
        </p:nvSpPr>
        <p:spPr>
          <a:xfrm>
            <a:off x="3287044" y="5825647"/>
            <a:ext cx="578701" cy="599250"/>
          </a:xfrm>
          <a:prstGeom prst="smileyFac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2" name="スマイル 81">
            <a:extLst>
              <a:ext uri="{FF2B5EF4-FFF2-40B4-BE49-F238E27FC236}">
                <a16:creationId xmlns:a16="http://schemas.microsoft.com/office/drawing/2014/main" xmlns="" id="{FD3B7E6E-5E0A-4B66-9C68-92766E3CD2D4}"/>
              </a:ext>
            </a:extLst>
          </p:cNvPr>
          <p:cNvSpPr/>
          <p:nvPr/>
        </p:nvSpPr>
        <p:spPr>
          <a:xfrm>
            <a:off x="4033568" y="5825647"/>
            <a:ext cx="578701" cy="599250"/>
          </a:xfrm>
          <a:prstGeom prst="smileyFac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3" name="スマイル 82">
            <a:extLst>
              <a:ext uri="{FF2B5EF4-FFF2-40B4-BE49-F238E27FC236}">
                <a16:creationId xmlns:a16="http://schemas.microsoft.com/office/drawing/2014/main" xmlns="" id="{079C9DAD-02F7-4F1B-856F-C62FBD9F68A2}"/>
              </a:ext>
            </a:extLst>
          </p:cNvPr>
          <p:cNvSpPr/>
          <p:nvPr/>
        </p:nvSpPr>
        <p:spPr>
          <a:xfrm>
            <a:off x="2540520" y="5825647"/>
            <a:ext cx="578701" cy="599250"/>
          </a:xfrm>
          <a:prstGeom prst="smileyFace">
            <a:avLst/>
          </a:prstGeom>
          <a:solidFill>
            <a:srgbClr val="FFCC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4" name="正方形/長方形 83"/>
          <p:cNvSpPr/>
          <p:nvPr/>
        </p:nvSpPr>
        <p:spPr>
          <a:xfrm>
            <a:off x="4746656" y="5141638"/>
            <a:ext cx="2071750" cy="617410"/>
          </a:xfrm>
          <a:prstGeom prst="rect">
            <a:avLst/>
          </a:prstGeom>
          <a:solidFill>
            <a:srgbClr val="FF0000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5" name="スマイル 84">
            <a:extLst>
              <a:ext uri="{FF2B5EF4-FFF2-40B4-BE49-F238E27FC236}">
                <a16:creationId xmlns:a16="http://schemas.microsoft.com/office/drawing/2014/main" xmlns="" id="{079C9DAD-02F7-4F1B-856F-C62FBD9F68A2}"/>
              </a:ext>
            </a:extLst>
          </p:cNvPr>
          <p:cNvSpPr/>
          <p:nvPr/>
        </p:nvSpPr>
        <p:spPr>
          <a:xfrm>
            <a:off x="5493181" y="5825647"/>
            <a:ext cx="578701" cy="599250"/>
          </a:xfrm>
          <a:prstGeom prst="smileyFace">
            <a:avLst/>
          </a:prstGeom>
          <a:solidFill>
            <a:srgbClr val="FFCC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6" name="スマイル 85">
            <a:extLst>
              <a:ext uri="{FF2B5EF4-FFF2-40B4-BE49-F238E27FC236}">
                <a16:creationId xmlns:a16="http://schemas.microsoft.com/office/drawing/2014/main" xmlns="" id="{FD3B7E6E-5E0A-4B66-9C68-92766E3CD2D4}"/>
              </a:ext>
            </a:extLst>
          </p:cNvPr>
          <p:cNvSpPr/>
          <p:nvPr/>
        </p:nvSpPr>
        <p:spPr>
          <a:xfrm>
            <a:off x="6239705" y="5825647"/>
            <a:ext cx="578701" cy="599250"/>
          </a:xfrm>
          <a:prstGeom prst="smileyFac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7" name="スマイル 86">
            <a:extLst>
              <a:ext uri="{FF2B5EF4-FFF2-40B4-BE49-F238E27FC236}">
                <a16:creationId xmlns:a16="http://schemas.microsoft.com/office/drawing/2014/main" xmlns="" id="{079C9DAD-02F7-4F1B-856F-C62FBD9F68A2}"/>
              </a:ext>
            </a:extLst>
          </p:cNvPr>
          <p:cNvSpPr/>
          <p:nvPr/>
        </p:nvSpPr>
        <p:spPr>
          <a:xfrm>
            <a:off x="4746657" y="5825647"/>
            <a:ext cx="578701" cy="599250"/>
          </a:xfrm>
          <a:prstGeom prst="smileyFace">
            <a:avLst/>
          </a:prstGeom>
          <a:solidFill>
            <a:srgbClr val="66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1" name="正方形/長方形 90"/>
          <p:cNvSpPr/>
          <p:nvPr/>
        </p:nvSpPr>
        <p:spPr>
          <a:xfrm>
            <a:off x="6924034" y="5141638"/>
            <a:ext cx="2071750" cy="617410"/>
          </a:xfrm>
          <a:prstGeom prst="rect">
            <a:avLst/>
          </a:prstGeom>
          <a:solidFill>
            <a:srgbClr val="FF0000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2" name="スマイル 91">
            <a:extLst>
              <a:ext uri="{FF2B5EF4-FFF2-40B4-BE49-F238E27FC236}">
                <a16:creationId xmlns:a16="http://schemas.microsoft.com/office/drawing/2014/main" xmlns="" id="{079C9DAD-02F7-4F1B-856F-C62FBD9F68A2}"/>
              </a:ext>
            </a:extLst>
          </p:cNvPr>
          <p:cNvSpPr/>
          <p:nvPr/>
        </p:nvSpPr>
        <p:spPr>
          <a:xfrm>
            <a:off x="7670559" y="5825647"/>
            <a:ext cx="578701" cy="599250"/>
          </a:xfrm>
          <a:prstGeom prst="smileyFace">
            <a:avLst/>
          </a:prstGeom>
          <a:solidFill>
            <a:srgbClr val="66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3" name="スマイル 92">
            <a:extLst>
              <a:ext uri="{FF2B5EF4-FFF2-40B4-BE49-F238E27FC236}">
                <a16:creationId xmlns:a16="http://schemas.microsoft.com/office/drawing/2014/main" xmlns="" id="{FD3B7E6E-5E0A-4B66-9C68-92766E3CD2D4}"/>
              </a:ext>
            </a:extLst>
          </p:cNvPr>
          <p:cNvSpPr/>
          <p:nvPr/>
        </p:nvSpPr>
        <p:spPr>
          <a:xfrm>
            <a:off x="8417083" y="5825647"/>
            <a:ext cx="578701" cy="599250"/>
          </a:xfrm>
          <a:prstGeom prst="smileyFace">
            <a:avLst/>
          </a:prstGeom>
          <a:solidFill>
            <a:srgbClr val="FFCC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4" name="スマイル 93">
            <a:extLst>
              <a:ext uri="{FF2B5EF4-FFF2-40B4-BE49-F238E27FC236}">
                <a16:creationId xmlns:a16="http://schemas.microsoft.com/office/drawing/2014/main" xmlns="" id="{079C9DAD-02F7-4F1B-856F-C62FBD9F68A2}"/>
              </a:ext>
            </a:extLst>
          </p:cNvPr>
          <p:cNvSpPr/>
          <p:nvPr/>
        </p:nvSpPr>
        <p:spPr>
          <a:xfrm>
            <a:off x="6924035" y="5825647"/>
            <a:ext cx="578701" cy="599250"/>
          </a:xfrm>
          <a:prstGeom prst="smileyFac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70027" y="3451537"/>
            <a:ext cx="461665" cy="119773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dirty="0"/>
              <a:t>→</a:t>
            </a:r>
            <a:r>
              <a:rPr kumimoji="1" lang="ja-JP" altLang="en-US" dirty="0" smtClean="0"/>
              <a:t>そのまま</a:t>
            </a:r>
            <a:endParaRPr kumimoji="1" lang="ja-JP" altLang="en-US" dirty="0"/>
          </a:p>
        </p:txBody>
      </p:sp>
      <p:sp>
        <p:nvSpPr>
          <p:cNvPr id="96" name="テキスト ボックス 95"/>
          <p:cNvSpPr txBox="1"/>
          <p:nvPr/>
        </p:nvSpPr>
        <p:spPr>
          <a:xfrm>
            <a:off x="1122022" y="3451535"/>
            <a:ext cx="461665" cy="121591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dirty="0" smtClean="0"/>
              <a:t>→プラス１</a:t>
            </a:r>
            <a:endParaRPr kumimoji="1" lang="ja-JP" altLang="en-US" dirty="0"/>
          </a:p>
        </p:txBody>
      </p:sp>
      <p:sp>
        <p:nvSpPr>
          <p:cNvPr id="97" name="テキスト ボックス 96"/>
          <p:cNvSpPr txBox="1"/>
          <p:nvPr/>
        </p:nvSpPr>
        <p:spPr>
          <a:xfrm>
            <a:off x="1860869" y="3451535"/>
            <a:ext cx="461665" cy="119773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dirty="0" smtClean="0"/>
              <a:t>→プラス２</a:t>
            </a:r>
            <a:endParaRPr kumimoji="1" lang="ja-JP" altLang="en-US" dirty="0"/>
          </a:p>
        </p:txBody>
      </p:sp>
      <p:sp>
        <p:nvSpPr>
          <p:cNvPr id="98" name="テキスト ボックス 97"/>
          <p:cNvSpPr txBox="1"/>
          <p:nvPr/>
        </p:nvSpPr>
        <p:spPr>
          <a:xfrm>
            <a:off x="2619988" y="2340536"/>
            <a:ext cx="19141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/>
              <a:t>⓪　　①　　②</a:t>
            </a:r>
            <a:endParaRPr kumimoji="1" lang="ja-JP" altLang="en-US" sz="2400" dirty="0"/>
          </a:p>
        </p:txBody>
      </p:sp>
      <p:sp>
        <p:nvSpPr>
          <p:cNvPr id="99" name="テキスト ボックス 98"/>
          <p:cNvSpPr txBox="1"/>
          <p:nvPr/>
        </p:nvSpPr>
        <p:spPr>
          <a:xfrm>
            <a:off x="4826125" y="2322935"/>
            <a:ext cx="19141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/>
              <a:t>⓪　　①　　②</a:t>
            </a:r>
            <a:endParaRPr kumimoji="1" lang="ja-JP" altLang="en-US" sz="2400" dirty="0"/>
          </a:p>
        </p:txBody>
      </p:sp>
      <p:sp>
        <p:nvSpPr>
          <p:cNvPr id="100" name="テキスト ボックス 99"/>
          <p:cNvSpPr txBox="1"/>
          <p:nvPr/>
        </p:nvSpPr>
        <p:spPr>
          <a:xfrm>
            <a:off x="7003503" y="2322935"/>
            <a:ext cx="19141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/>
              <a:t>⓪　　①　　②</a:t>
            </a:r>
            <a:endParaRPr kumimoji="1" lang="ja-JP" altLang="en-US" sz="2400" dirty="0"/>
          </a:p>
        </p:txBody>
      </p:sp>
      <p:sp>
        <p:nvSpPr>
          <p:cNvPr id="110" name="テキスト ボックス 109"/>
          <p:cNvSpPr txBox="1"/>
          <p:nvPr/>
        </p:nvSpPr>
        <p:spPr>
          <a:xfrm>
            <a:off x="2593940" y="3464413"/>
            <a:ext cx="461665" cy="122879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dirty="0" smtClean="0"/>
              <a:t>→そのまま</a:t>
            </a:r>
            <a:endParaRPr kumimoji="1" lang="ja-JP" altLang="en-US" dirty="0"/>
          </a:p>
        </p:txBody>
      </p:sp>
      <p:sp>
        <p:nvSpPr>
          <p:cNvPr id="111" name="テキスト ボックス 110"/>
          <p:cNvSpPr txBox="1"/>
          <p:nvPr/>
        </p:nvSpPr>
        <p:spPr>
          <a:xfrm>
            <a:off x="3358099" y="3451535"/>
            <a:ext cx="461665" cy="118486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dirty="0" smtClean="0"/>
              <a:t>→プラス１</a:t>
            </a:r>
            <a:endParaRPr kumimoji="1" lang="ja-JP" altLang="en-US" dirty="0"/>
          </a:p>
        </p:txBody>
      </p:sp>
      <p:sp>
        <p:nvSpPr>
          <p:cNvPr id="112" name="テキスト ボックス 111"/>
          <p:cNvSpPr txBox="1"/>
          <p:nvPr/>
        </p:nvSpPr>
        <p:spPr>
          <a:xfrm>
            <a:off x="4122594" y="3451535"/>
            <a:ext cx="461665" cy="119773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dirty="0"/>
              <a:t>→</a:t>
            </a:r>
            <a:r>
              <a:rPr lang="ja-JP" altLang="en-US" dirty="0" smtClean="0"/>
              <a:t>プラス２</a:t>
            </a:r>
            <a:endParaRPr kumimoji="1" lang="ja-JP" altLang="en-US" dirty="0"/>
          </a:p>
        </p:txBody>
      </p:sp>
      <p:sp>
        <p:nvSpPr>
          <p:cNvPr id="113" name="テキスト ボックス 112"/>
          <p:cNvSpPr txBox="1"/>
          <p:nvPr/>
        </p:nvSpPr>
        <p:spPr>
          <a:xfrm>
            <a:off x="4824843" y="3438659"/>
            <a:ext cx="461665" cy="119773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dirty="0"/>
              <a:t>→</a:t>
            </a:r>
            <a:r>
              <a:rPr kumimoji="1" lang="ja-JP" altLang="en-US" dirty="0" smtClean="0"/>
              <a:t>そのまま</a:t>
            </a:r>
            <a:endParaRPr kumimoji="1" lang="ja-JP" altLang="en-US" dirty="0"/>
          </a:p>
        </p:txBody>
      </p:sp>
      <p:sp>
        <p:nvSpPr>
          <p:cNvPr id="114" name="テキスト ボックス 113"/>
          <p:cNvSpPr txBox="1"/>
          <p:nvPr/>
        </p:nvSpPr>
        <p:spPr>
          <a:xfrm>
            <a:off x="5552376" y="3464413"/>
            <a:ext cx="461665" cy="118486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dirty="0" smtClean="0"/>
              <a:t>→プラス１</a:t>
            </a:r>
            <a:endParaRPr kumimoji="1" lang="ja-JP" altLang="en-US" dirty="0"/>
          </a:p>
        </p:txBody>
      </p:sp>
      <p:sp>
        <p:nvSpPr>
          <p:cNvPr id="115" name="テキスト ボックス 114"/>
          <p:cNvSpPr txBox="1"/>
          <p:nvPr/>
        </p:nvSpPr>
        <p:spPr>
          <a:xfrm>
            <a:off x="6304650" y="3451535"/>
            <a:ext cx="461665" cy="122879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dirty="0"/>
              <a:t>→</a:t>
            </a:r>
            <a:r>
              <a:rPr lang="ja-JP" altLang="en-US" dirty="0" smtClean="0"/>
              <a:t>プラス２</a:t>
            </a:r>
            <a:endParaRPr kumimoji="1" lang="ja-JP" altLang="en-US" dirty="0"/>
          </a:p>
        </p:txBody>
      </p:sp>
      <p:sp>
        <p:nvSpPr>
          <p:cNvPr id="116" name="テキスト ボックス 115"/>
          <p:cNvSpPr txBox="1"/>
          <p:nvPr/>
        </p:nvSpPr>
        <p:spPr>
          <a:xfrm>
            <a:off x="6978218" y="3451537"/>
            <a:ext cx="461665" cy="119773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dirty="0" smtClean="0"/>
              <a:t>→そのまま</a:t>
            </a:r>
            <a:endParaRPr kumimoji="1" lang="ja-JP" altLang="en-US" dirty="0"/>
          </a:p>
        </p:txBody>
      </p:sp>
      <p:sp>
        <p:nvSpPr>
          <p:cNvPr id="117" name="テキスト ボックス 116"/>
          <p:cNvSpPr txBox="1"/>
          <p:nvPr/>
        </p:nvSpPr>
        <p:spPr>
          <a:xfrm>
            <a:off x="7747379" y="3464413"/>
            <a:ext cx="461665" cy="118486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dirty="0" smtClean="0"/>
              <a:t>→プラス１</a:t>
            </a:r>
            <a:endParaRPr kumimoji="1" lang="ja-JP" altLang="en-US" dirty="0"/>
          </a:p>
        </p:txBody>
      </p:sp>
      <p:sp>
        <p:nvSpPr>
          <p:cNvPr id="118" name="テキスト ボックス 117"/>
          <p:cNvSpPr txBox="1"/>
          <p:nvPr/>
        </p:nvSpPr>
        <p:spPr>
          <a:xfrm>
            <a:off x="8480837" y="3464413"/>
            <a:ext cx="461665" cy="119773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dirty="0" smtClean="0"/>
              <a:t>→プラス２</a:t>
            </a:r>
            <a:endParaRPr kumimoji="1"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096230" y="2007055"/>
            <a:ext cx="631760" cy="369332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ja-JP" altLang="en-US" dirty="0"/>
              <a:t>１</a:t>
            </a:r>
            <a:r>
              <a:rPr kumimoji="1" lang="ja-JP" altLang="en-US" dirty="0" smtClean="0"/>
              <a:t>班</a:t>
            </a:r>
            <a:endParaRPr kumimoji="1" lang="ja-JP" altLang="en-US" dirty="0"/>
          </a:p>
        </p:txBody>
      </p:sp>
      <p:sp>
        <p:nvSpPr>
          <p:cNvPr id="119" name="テキスト ボックス 118"/>
          <p:cNvSpPr txBox="1"/>
          <p:nvPr/>
        </p:nvSpPr>
        <p:spPr>
          <a:xfrm>
            <a:off x="3311510" y="2007055"/>
            <a:ext cx="631760" cy="369332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ja-JP" altLang="en-US" dirty="0" smtClean="0"/>
              <a:t>２</a:t>
            </a:r>
            <a:r>
              <a:rPr kumimoji="1" lang="ja-JP" altLang="en-US" dirty="0" smtClean="0"/>
              <a:t>班</a:t>
            </a:r>
            <a:endParaRPr kumimoji="1" lang="ja-JP" altLang="en-US" dirty="0"/>
          </a:p>
        </p:txBody>
      </p:sp>
      <p:sp>
        <p:nvSpPr>
          <p:cNvPr id="120" name="テキスト ボックス 119"/>
          <p:cNvSpPr txBox="1"/>
          <p:nvPr/>
        </p:nvSpPr>
        <p:spPr>
          <a:xfrm>
            <a:off x="5497068" y="2007055"/>
            <a:ext cx="631760" cy="369332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ja-JP" altLang="en-US" dirty="0" smtClean="0"/>
              <a:t>３</a:t>
            </a:r>
            <a:r>
              <a:rPr kumimoji="1" lang="ja-JP" altLang="en-US" dirty="0" smtClean="0"/>
              <a:t>班</a:t>
            </a:r>
            <a:endParaRPr kumimoji="1" lang="ja-JP" altLang="en-US" dirty="0"/>
          </a:p>
        </p:txBody>
      </p:sp>
      <p:sp>
        <p:nvSpPr>
          <p:cNvPr id="121" name="テキスト ボックス 120"/>
          <p:cNvSpPr txBox="1"/>
          <p:nvPr/>
        </p:nvSpPr>
        <p:spPr>
          <a:xfrm>
            <a:off x="7662332" y="2008415"/>
            <a:ext cx="631760" cy="369332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４班</a:t>
            </a:r>
            <a:endParaRPr kumimoji="1" lang="ja-JP" altLang="en-US" dirty="0"/>
          </a:p>
        </p:txBody>
      </p:sp>
      <p:sp>
        <p:nvSpPr>
          <p:cNvPr id="122" name="テキスト ボックス 121"/>
          <p:cNvSpPr txBox="1"/>
          <p:nvPr/>
        </p:nvSpPr>
        <p:spPr>
          <a:xfrm>
            <a:off x="1054002" y="4926654"/>
            <a:ext cx="631760" cy="369332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ja-JP" altLang="en-US" dirty="0"/>
              <a:t>１</a:t>
            </a:r>
            <a:r>
              <a:rPr kumimoji="1" lang="ja-JP" altLang="en-US" dirty="0" smtClean="0"/>
              <a:t>班</a:t>
            </a:r>
            <a:endParaRPr kumimoji="1" lang="ja-JP" altLang="en-US" dirty="0"/>
          </a:p>
        </p:txBody>
      </p:sp>
      <p:sp>
        <p:nvSpPr>
          <p:cNvPr id="123" name="テキスト ボックス 122"/>
          <p:cNvSpPr txBox="1"/>
          <p:nvPr/>
        </p:nvSpPr>
        <p:spPr>
          <a:xfrm>
            <a:off x="3269282" y="4926654"/>
            <a:ext cx="631760" cy="369332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ja-JP" altLang="en-US" dirty="0" smtClean="0"/>
              <a:t>２</a:t>
            </a:r>
            <a:r>
              <a:rPr kumimoji="1" lang="ja-JP" altLang="en-US" dirty="0" smtClean="0"/>
              <a:t>班</a:t>
            </a:r>
            <a:endParaRPr kumimoji="1" lang="ja-JP" altLang="en-US" dirty="0"/>
          </a:p>
        </p:txBody>
      </p:sp>
      <p:sp>
        <p:nvSpPr>
          <p:cNvPr id="124" name="テキスト ボックス 123"/>
          <p:cNvSpPr txBox="1"/>
          <p:nvPr/>
        </p:nvSpPr>
        <p:spPr>
          <a:xfrm>
            <a:off x="5454840" y="4926654"/>
            <a:ext cx="631760" cy="369332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ja-JP" altLang="en-US" dirty="0" smtClean="0"/>
              <a:t>３</a:t>
            </a:r>
            <a:r>
              <a:rPr kumimoji="1" lang="ja-JP" altLang="en-US" dirty="0" smtClean="0"/>
              <a:t>班</a:t>
            </a:r>
            <a:endParaRPr kumimoji="1" lang="ja-JP" altLang="en-US" dirty="0"/>
          </a:p>
        </p:txBody>
      </p:sp>
      <p:sp>
        <p:nvSpPr>
          <p:cNvPr id="125" name="テキスト ボックス 124"/>
          <p:cNvSpPr txBox="1"/>
          <p:nvPr/>
        </p:nvSpPr>
        <p:spPr>
          <a:xfrm>
            <a:off x="7620104" y="4928014"/>
            <a:ext cx="631760" cy="369332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４班</a:t>
            </a:r>
            <a:endParaRPr kumimoji="1" lang="ja-JP" altLang="en-US" dirty="0"/>
          </a:p>
        </p:txBody>
      </p:sp>
      <p:cxnSp>
        <p:nvCxnSpPr>
          <p:cNvPr id="7" name="直線矢印コネクタ 6"/>
          <p:cNvCxnSpPr>
            <a:stCxn id="32" idx="5"/>
            <a:endCxn id="81" idx="1"/>
          </p:cNvCxnSpPr>
          <p:nvPr/>
        </p:nvCxnSpPr>
        <p:spPr>
          <a:xfrm>
            <a:off x="1549780" y="3415786"/>
            <a:ext cx="1822013" cy="2497619"/>
          </a:xfrm>
          <a:prstGeom prst="straightConnector1">
            <a:avLst/>
          </a:prstGeom>
          <a:ln w="3810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直線矢印コネクタ 125"/>
          <p:cNvCxnSpPr>
            <a:stCxn id="35" idx="5"/>
            <a:endCxn id="86" idx="1"/>
          </p:cNvCxnSpPr>
          <p:nvPr/>
        </p:nvCxnSpPr>
        <p:spPr>
          <a:xfrm>
            <a:off x="2296304" y="3415786"/>
            <a:ext cx="4028150" cy="2497619"/>
          </a:xfrm>
          <a:prstGeom prst="straightConnector1">
            <a:avLst/>
          </a:prstGeom>
          <a:ln w="3810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直線矢印コネクタ 126"/>
          <p:cNvCxnSpPr>
            <a:stCxn id="4" idx="0"/>
            <a:endCxn id="79" idx="0"/>
          </p:cNvCxnSpPr>
          <p:nvPr/>
        </p:nvCxnSpPr>
        <p:spPr>
          <a:xfrm flipH="1">
            <a:off x="597976" y="3451537"/>
            <a:ext cx="2884" cy="2374110"/>
          </a:xfrm>
          <a:prstGeom prst="straightConnector1">
            <a:avLst/>
          </a:prstGeom>
          <a:ln w="3810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角丸四角形 62"/>
          <p:cNvSpPr/>
          <p:nvPr/>
        </p:nvSpPr>
        <p:spPr>
          <a:xfrm>
            <a:off x="8175228" y="96647"/>
            <a:ext cx="900000" cy="369846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0"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altLang="ja-JP" sz="175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64" name="テキスト ボックス 63"/>
          <p:cNvSpPr txBox="1"/>
          <p:nvPr/>
        </p:nvSpPr>
        <p:spPr>
          <a:xfrm>
            <a:off x="6779049" y="96647"/>
            <a:ext cx="11157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方法４</a:t>
            </a:r>
            <a:endParaRPr kumimoji="1" lang="ja-JP" altLang="en-US" sz="24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85888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サブタイトル 2"/>
          <p:cNvSpPr txBox="1">
            <a:spLocks/>
          </p:cNvSpPr>
          <p:nvPr/>
        </p:nvSpPr>
        <p:spPr>
          <a:xfrm>
            <a:off x="301277" y="895720"/>
            <a:ext cx="8516152" cy="5727149"/>
          </a:xfrm>
          <a:prstGeom prst="rect">
            <a:avLst/>
          </a:prstGeom>
          <a:ln w="57150">
            <a:solidFill>
              <a:srgbClr val="66CCFF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altLang="ja-JP" sz="3600" b="1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ja-JP" altLang="en-US" sz="44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pSp>
        <p:nvGrpSpPr>
          <p:cNvPr id="18" name="グループ化 17"/>
          <p:cNvGrpSpPr/>
          <p:nvPr/>
        </p:nvGrpSpPr>
        <p:grpSpPr>
          <a:xfrm>
            <a:off x="381070" y="5612255"/>
            <a:ext cx="1270628" cy="889001"/>
            <a:chOff x="2222424" y="5264149"/>
            <a:chExt cx="1550441" cy="889001"/>
          </a:xfrm>
        </p:grpSpPr>
        <p:sp>
          <p:nvSpPr>
            <p:cNvPr id="21" name="四角形: 角を丸くする 12"/>
            <p:cNvSpPr/>
            <p:nvPr/>
          </p:nvSpPr>
          <p:spPr>
            <a:xfrm>
              <a:off x="2263302" y="5264149"/>
              <a:ext cx="1509563" cy="889001"/>
            </a:xfrm>
            <a:prstGeom prst="roundRect">
              <a:avLst/>
            </a:prstGeom>
            <a:noFill/>
            <a:ln w="38100">
              <a:solidFill>
                <a:srgbClr val="66CCFF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" name="テキスト ボックス 23"/>
            <p:cNvSpPr txBox="1"/>
            <p:nvPr/>
          </p:nvSpPr>
          <p:spPr>
            <a:xfrm>
              <a:off x="2222424" y="5385483"/>
              <a:ext cx="151952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36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８</a:t>
              </a:r>
              <a:r>
                <a:rPr kumimoji="1" lang="ja-JP" altLang="en-US" sz="36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分</a:t>
              </a:r>
              <a:endParaRPr kumimoji="1" lang="ja-JP" altLang="en-US" sz="36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sp>
        <p:nvSpPr>
          <p:cNvPr id="29" name="楕円 7"/>
          <p:cNvSpPr/>
          <p:nvPr/>
        </p:nvSpPr>
        <p:spPr>
          <a:xfrm>
            <a:off x="301277" y="159735"/>
            <a:ext cx="1620000" cy="1620000"/>
          </a:xfrm>
          <a:prstGeom prst="ellipse">
            <a:avLst/>
          </a:prstGeom>
          <a:solidFill>
            <a:srgbClr val="66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32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403391" y="554236"/>
            <a:ext cx="1415772" cy="83099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ja-JP" altLang="en-US" sz="48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個人</a:t>
            </a:r>
            <a:endParaRPr lang="ja-JP" altLang="en-US" sz="48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2350177" y="5327314"/>
            <a:ext cx="670007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en-US" altLang="ja-JP" sz="3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※</a:t>
            </a:r>
            <a:r>
              <a:rPr lang="ja-JP" altLang="en-US" sz="3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この後の共有では</a:t>
            </a:r>
            <a:endParaRPr lang="en-US" altLang="ja-JP" sz="32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3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3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 この用紙を回し読みします。</a:t>
            </a:r>
            <a:endParaRPr lang="en-US" altLang="ja-JP" sz="32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2025392" y="352377"/>
            <a:ext cx="31765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研修内容を振り返る</a:t>
            </a:r>
            <a:endParaRPr lang="en-US" altLang="ja-JP" sz="28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pic>
        <p:nvPicPr>
          <p:cNvPr id="31" name="図 30"/>
          <p:cNvPicPr>
            <a:picLocks noChangeAspect="1"/>
          </p:cNvPicPr>
          <p:nvPr/>
        </p:nvPicPr>
        <p:blipFill rotWithShape="1">
          <a:blip r:embed="rId3"/>
          <a:srcRect t="15240"/>
          <a:stretch/>
        </p:blipFill>
        <p:spPr>
          <a:xfrm>
            <a:off x="1033134" y="2132856"/>
            <a:ext cx="7781925" cy="2430098"/>
          </a:xfrm>
          <a:prstGeom prst="rect">
            <a:avLst/>
          </a:prstGeom>
        </p:spPr>
      </p:pic>
      <p:sp>
        <p:nvSpPr>
          <p:cNvPr id="32" name="テキスト ボックス 31"/>
          <p:cNvSpPr txBox="1"/>
          <p:nvPr/>
        </p:nvSpPr>
        <p:spPr>
          <a:xfrm>
            <a:off x="1651698" y="1083456"/>
            <a:ext cx="670007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en-US" altLang="ja-JP" sz="3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※</a:t>
            </a:r>
            <a:r>
              <a:rPr lang="ja-JP" altLang="en-US" sz="3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重要だと思ったこと等を書き出し、</a:t>
            </a:r>
            <a:endParaRPr lang="en-US" altLang="ja-JP" sz="32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3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3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その理由を添える。</a:t>
            </a:r>
            <a:endParaRPr lang="en-US" altLang="ja-JP" sz="32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2127342" y="4675407"/>
            <a:ext cx="32480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付箋･直接記入のどちらでも可</a:t>
            </a:r>
            <a:endParaRPr kumimoji="1" lang="ja-JP" altLang="en-US" dirty="0"/>
          </a:p>
        </p:txBody>
      </p:sp>
      <p:sp>
        <p:nvSpPr>
          <p:cNvPr id="34" name="メモ 33"/>
          <p:cNvSpPr/>
          <p:nvPr/>
        </p:nvSpPr>
        <p:spPr>
          <a:xfrm>
            <a:off x="2049713" y="2883768"/>
            <a:ext cx="3127896" cy="836526"/>
          </a:xfrm>
          <a:prstGeom prst="foldedCorner">
            <a:avLst/>
          </a:prstGeom>
          <a:solidFill>
            <a:srgbClr val="66FFFF"/>
          </a:solidFill>
          <a:ln w="12700" cap="flat" cmpd="sng" algn="ctr">
            <a:solidFill>
              <a:schemeClr val="tx1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ja-JP" altLang="en-US" sz="2400" kern="100" dirty="0" smtClean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・○○○○○○○○。</a:t>
            </a:r>
            <a:endParaRPr lang="ja-JP" sz="2400" kern="100" dirty="0"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2049713" y="3936925"/>
            <a:ext cx="31278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・○○○○○○○○。</a:t>
            </a:r>
            <a:endParaRPr kumimoji="1" lang="ja-JP" altLang="en-US" sz="24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5291518" y="3071198"/>
            <a:ext cx="31278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・○○○○○○○○。</a:t>
            </a:r>
            <a:endParaRPr kumimoji="1" lang="ja-JP" altLang="en-US" sz="24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5291518" y="3962090"/>
            <a:ext cx="31278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・○○○○○○○○。</a:t>
            </a:r>
            <a:endParaRPr kumimoji="1" lang="ja-JP" altLang="en-US" sz="24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2127342" y="3384267"/>
            <a:ext cx="32480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（直接記入された付箋を貼る）</a:t>
            </a:r>
            <a:endParaRPr kumimoji="1" lang="ja-JP" altLang="en-US" dirty="0"/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2127342" y="4245067"/>
            <a:ext cx="32480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（直接書き込む）</a:t>
            </a:r>
            <a:endParaRPr kumimoji="1" lang="ja-JP" altLang="en-US" dirty="0"/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1478885" y="3117364"/>
            <a:ext cx="5056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/>
              <a:t>３</a:t>
            </a:r>
            <a:endParaRPr kumimoji="1" lang="ja-JP" altLang="en-US" dirty="0"/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1505275" y="3916751"/>
            <a:ext cx="5056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５</a:t>
            </a:r>
            <a:endParaRPr kumimoji="1" lang="ja-JP" altLang="en-US" dirty="0"/>
          </a:p>
        </p:txBody>
      </p:sp>
      <p:sp>
        <p:nvSpPr>
          <p:cNvPr id="22" name="角丸四角形 21"/>
          <p:cNvSpPr/>
          <p:nvPr/>
        </p:nvSpPr>
        <p:spPr>
          <a:xfrm>
            <a:off x="8175228" y="96647"/>
            <a:ext cx="900000" cy="369846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0"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ACAC94F7-E33A-4718-8E76-D18CC4F13E23}" type="slidenum">
              <a:rPr lang="en-US" altLang="ja-JP" sz="175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4</a:t>
            </a:fld>
            <a:endParaRPr lang="en-US" altLang="ja-JP" sz="175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92319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サブタイトル 2"/>
          <p:cNvSpPr txBox="1">
            <a:spLocks/>
          </p:cNvSpPr>
          <p:nvPr/>
        </p:nvSpPr>
        <p:spPr>
          <a:xfrm>
            <a:off x="301277" y="895720"/>
            <a:ext cx="8516152" cy="5727149"/>
          </a:xfrm>
          <a:prstGeom prst="rect">
            <a:avLst/>
          </a:prstGeom>
          <a:ln w="57150">
            <a:solidFill>
              <a:srgbClr val="66CCFF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altLang="ja-JP" sz="3600" b="1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ja-JP" altLang="en-US" sz="44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1" name="角丸四角形 10"/>
          <p:cNvSpPr/>
          <p:nvPr/>
        </p:nvSpPr>
        <p:spPr>
          <a:xfrm>
            <a:off x="8175228" y="96647"/>
            <a:ext cx="900000" cy="369846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0"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ACAC94F7-E33A-4718-8E76-D18CC4F13E23}" type="slidenum">
              <a:rPr lang="en-US" altLang="ja-JP" sz="175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5</a:t>
            </a:fld>
            <a:endParaRPr lang="en-US" altLang="ja-JP" sz="175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9" name="楕円 7"/>
          <p:cNvSpPr/>
          <p:nvPr/>
        </p:nvSpPr>
        <p:spPr>
          <a:xfrm>
            <a:off x="301277" y="159735"/>
            <a:ext cx="1620000" cy="1620000"/>
          </a:xfrm>
          <a:prstGeom prst="ellipse">
            <a:avLst/>
          </a:prstGeom>
          <a:solidFill>
            <a:srgbClr val="66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32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414571" y="406436"/>
            <a:ext cx="1415772" cy="1077218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ja-JP" altLang="en-US" sz="32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共有</a:t>
            </a:r>
            <a:endParaRPr lang="en-US" altLang="ja-JP" sz="3200" b="1" dirty="0" smtClean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32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協議１</a:t>
            </a:r>
            <a:endParaRPr lang="ja-JP" altLang="en-US" sz="32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1589926" y="1779735"/>
            <a:ext cx="6585302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個人の振り返りを</a:t>
            </a:r>
            <a:endParaRPr lang="en-US" altLang="ja-JP" sz="32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3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グループ内で共有することで、</a:t>
            </a:r>
            <a:endParaRPr lang="en-US" altLang="ja-JP" sz="32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4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相互の捉え方について</a:t>
            </a:r>
            <a:endParaRPr lang="en-US" altLang="ja-JP" sz="44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4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共通点や相違点から分析し学びを深めよう！</a:t>
            </a:r>
            <a:endParaRPr lang="en-US" altLang="ja-JP" sz="44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2019314" y="173785"/>
            <a:ext cx="67000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共有・協議１の視点</a:t>
            </a:r>
            <a:endParaRPr lang="en-US" altLang="ja-JP" sz="36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14036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サブタイトル 2"/>
          <p:cNvSpPr txBox="1">
            <a:spLocks/>
          </p:cNvSpPr>
          <p:nvPr/>
        </p:nvSpPr>
        <p:spPr>
          <a:xfrm>
            <a:off x="301277" y="895720"/>
            <a:ext cx="8516152" cy="5727149"/>
          </a:xfrm>
          <a:prstGeom prst="rect">
            <a:avLst/>
          </a:prstGeom>
          <a:ln w="57150">
            <a:solidFill>
              <a:srgbClr val="66CCFF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altLang="ja-JP" sz="3600" b="1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ja-JP" altLang="en-US" sz="44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1" name="角丸四角形 10"/>
          <p:cNvSpPr/>
          <p:nvPr/>
        </p:nvSpPr>
        <p:spPr>
          <a:xfrm>
            <a:off x="8175228" y="96647"/>
            <a:ext cx="900000" cy="369846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0"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ACAC94F7-E33A-4718-8E76-D18CC4F13E23}" type="slidenum">
              <a:rPr lang="en-US" altLang="ja-JP" sz="175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6</a:t>
            </a:fld>
            <a:endParaRPr lang="en-US" altLang="ja-JP" sz="175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grpSp>
        <p:nvGrpSpPr>
          <p:cNvPr id="18" name="グループ化 17"/>
          <p:cNvGrpSpPr/>
          <p:nvPr/>
        </p:nvGrpSpPr>
        <p:grpSpPr>
          <a:xfrm>
            <a:off x="381070" y="5612255"/>
            <a:ext cx="1270628" cy="889001"/>
            <a:chOff x="2222424" y="5264149"/>
            <a:chExt cx="1550441" cy="889001"/>
          </a:xfrm>
        </p:grpSpPr>
        <p:sp>
          <p:nvSpPr>
            <p:cNvPr id="21" name="四角形: 角を丸くする 12"/>
            <p:cNvSpPr/>
            <p:nvPr/>
          </p:nvSpPr>
          <p:spPr>
            <a:xfrm>
              <a:off x="2263302" y="5264149"/>
              <a:ext cx="1509563" cy="889001"/>
            </a:xfrm>
            <a:prstGeom prst="roundRect">
              <a:avLst/>
            </a:prstGeom>
            <a:noFill/>
            <a:ln w="38100">
              <a:solidFill>
                <a:srgbClr val="66CCFF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" name="テキスト ボックス 23"/>
            <p:cNvSpPr txBox="1"/>
            <p:nvPr/>
          </p:nvSpPr>
          <p:spPr>
            <a:xfrm>
              <a:off x="2222424" y="5385483"/>
              <a:ext cx="151952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36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13</a:t>
              </a:r>
              <a:r>
                <a:rPr kumimoji="1" lang="ja-JP" altLang="en-US" sz="36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分</a:t>
              </a:r>
              <a:endParaRPr kumimoji="1" lang="ja-JP" altLang="en-US" sz="36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sp>
        <p:nvSpPr>
          <p:cNvPr id="29" name="楕円 7"/>
          <p:cNvSpPr/>
          <p:nvPr/>
        </p:nvSpPr>
        <p:spPr>
          <a:xfrm>
            <a:off x="301277" y="159735"/>
            <a:ext cx="1620000" cy="1620000"/>
          </a:xfrm>
          <a:prstGeom prst="ellipse">
            <a:avLst/>
          </a:prstGeom>
          <a:solidFill>
            <a:srgbClr val="66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32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505505" y="394296"/>
            <a:ext cx="1415772" cy="1077218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altLang="ja-JP" sz="32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ja-JP" altLang="en-US" sz="32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共有</a:t>
            </a:r>
            <a:endParaRPr lang="en-US" altLang="ja-JP" sz="3200" b="1" dirty="0" smtClean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32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協議１</a:t>
            </a:r>
            <a:endParaRPr lang="ja-JP" altLang="en-US" sz="32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697706" y="1995890"/>
            <a:ext cx="8119723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3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①書かれたワークシートを回し読みする。</a:t>
            </a:r>
          </a:p>
          <a:p>
            <a:pPr>
              <a:lnSpc>
                <a:spcPct val="150000"/>
              </a:lnSpc>
            </a:pPr>
            <a:r>
              <a:rPr lang="ja-JP" altLang="en-US" sz="3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②回し読みの結果、最低限の質疑</a:t>
            </a:r>
            <a:r>
              <a:rPr lang="ja-JP" altLang="en-US" sz="3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を行う。</a:t>
            </a:r>
            <a:endParaRPr lang="ja-JP" altLang="en-US" sz="36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3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③多数</a:t>
            </a:r>
            <a:r>
              <a:rPr lang="ja-JP" altLang="en-US" sz="3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</a:t>
            </a:r>
            <a:r>
              <a:rPr lang="ja-JP" altLang="en-US" sz="3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意見</a:t>
            </a:r>
            <a:r>
              <a:rPr lang="ja-JP" altLang="en-US" sz="3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や少数でも良いと思う</a:t>
            </a:r>
            <a:r>
              <a:rPr lang="ja-JP" altLang="en-US" sz="3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意見</a:t>
            </a:r>
            <a:endParaRPr lang="en-US" altLang="ja-JP" sz="36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3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3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について互いに交流</a:t>
            </a:r>
            <a:r>
              <a:rPr lang="ja-JP" altLang="en-US" sz="3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</a:t>
            </a:r>
            <a:r>
              <a:rPr lang="ja-JP" altLang="en-US" sz="3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する。</a:t>
            </a:r>
            <a:endParaRPr lang="ja-JP" altLang="en-US" sz="36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2019314" y="173785"/>
            <a:ext cx="67000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共有･協議の</a:t>
            </a:r>
            <a:r>
              <a:rPr lang="ja-JP" altLang="en-US" sz="3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方法</a:t>
            </a:r>
            <a:endParaRPr lang="en-US" altLang="ja-JP" sz="36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71864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正方形/長方形 62"/>
          <p:cNvSpPr/>
          <p:nvPr/>
        </p:nvSpPr>
        <p:spPr>
          <a:xfrm>
            <a:off x="5004297" y="1779735"/>
            <a:ext cx="3720869" cy="4735669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正方形/長方形 1"/>
          <p:cNvSpPr/>
          <p:nvPr/>
        </p:nvSpPr>
        <p:spPr>
          <a:xfrm>
            <a:off x="362238" y="1830240"/>
            <a:ext cx="3927446" cy="4685164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サブタイトル 2"/>
          <p:cNvSpPr txBox="1">
            <a:spLocks/>
          </p:cNvSpPr>
          <p:nvPr/>
        </p:nvSpPr>
        <p:spPr>
          <a:xfrm>
            <a:off x="301277" y="895720"/>
            <a:ext cx="8516152" cy="5857844"/>
          </a:xfrm>
          <a:prstGeom prst="rect">
            <a:avLst/>
          </a:prstGeom>
          <a:ln w="57150">
            <a:solidFill>
              <a:srgbClr val="92D050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altLang="ja-JP" sz="3600" b="1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ja-JP" altLang="en-US" sz="44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9" name="楕円 7"/>
          <p:cNvSpPr/>
          <p:nvPr/>
        </p:nvSpPr>
        <p:spPr>
          <a:xfrm>
            <a:off x="301277" y="159735"/>
            <a:ext cx="1620000" cy="1620000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32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403391" y="554236"/>
            <a:ext cx="1415772" cy="83099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ja-JP" altLang="en-US" sz="48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移動</a:t>
            </a:r>
            <a:endParaRPr lang="ja-JP" altLang="en-US" sz="48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74" name="正方形/長方形 73"/>
          <p:cNvSpPr/>
          <p:nvPr/>
        </p:nvSpPr>
        <p:spPr>
          <a:xfrm>
            <a:off x="433964" y="2499372"/>
            <a:ext cx="1682068" cy="763352"/>
          </a:xfrm>
          <a:prstGeom prst="rect">
            <a:avLst/>
          </a:prstGeom>
          <a:solidFill>
            <a:srgbClr val="FFFF66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スマイル 30">
            <a:extLst>
              <a:ext uri="{FF2B5EF4-FFF2-40B4-BE49-F238E27FC236}">
                <a16:creationId xmlns="" xmlns:a16="http://schemas.microsoft.com/office/drawing/2014/main" id="{079C9DAD-02F7-4F1B-856F-C62FBD9F68A2}"/>
              </a:ext>
            </a:extLst>
          </p:cNvPr>
          <p:cNvSpPr/>
          <p:nvPr/>
        </p:nvSpPr>
        <p:spPr>
          <a:xfrm>
            <a:off x="480336" y="5707670"/>
            <a:ext cx="578701" cy="599250"/>
          </a:xfrm>
          <a:prstGeom prst="smileyFace">
            <a:avLst/>
          </a:prstGeom>
          <a:solidFill>
            <a:srgbClr val="66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8" name="スマイル 77">
            <a:extLst>
              <a:ext uri="{FF2B5EF4-FFF2-40B4-BE49-F238E27FC236}">
                <a16:creationId xmlns="" xmlns:a16="http://schemas.microsoft.com/office/drawing/2014/main" id="{079C9DAD-02F7-4F1B-856F-C62FBD9F68A2}"/>
              </a:ext>
            </a:extLst>
          </p:cNvPr>
          <p:cNvSpPr/>
          <p:nvPr/>
        </p:nvSpPr>
        <p:spPr>
          <a:xfrm>
            <a:off x="1492625" y="5704506"/>
            <a:ext cx="578701" cy="599250"/>
          </a:xfrm>
          <a:prstGeom prst="smileyFace">
            <a:avLst>
              <a:gd name="adj" fmla="val -4653"/>
            </a:avLst>
          </a:prstGeom>
          <a:solidFill>
            <a:srgbClr val="66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9" name="スマイル 78">
            <a:extLst>
              <a:ext uri="{FF2B5EF4-FFF2-40B4-BE49-F238E27FC236}">
                <a16:creationId xmlns="" xmlns:a16="http://schemas.microsoft.com/office/drawing/2014/main" id="{079C9DAD-02F7-4F1B-856F-C62FBD9F68A2}"/>
              </a:ext>
            </a:extLst>
          </p:cNvPr>
          <p:cNvSpPr/>
          <p:nvPr/>
        </p:nvSpPr>
        <p:spPr>
          <a:xfrm>
            <a:off x="487827" y="4323777"/>
            <a:ext cx="578701" cy="599250"/>
          </a:xfrm>
          <a:prstGeom prst="smileyFace">
            <a:avLst/>
          </a:prstGeom>
          <a:solidFill>
            <a:srgbClr val="66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0" name="スマイル 79">
            <a:extLst>
              <a:ext uri="{FF2B5EF4-FFF2-40B4-BE49-F238E27FC236}">
                <a16:creationId xmlns="" xmlns:a16="http://schemas.microsoft.com/office/drawing/2014/main" id="{079C9DAD-02F7-4F1B-856F-C62FBD9F68A2}"/>
              </a:ext>
            </a:extLst>
          </p:cNvPr>
          <p:cNvSpPr/>
          <p:nvPr/>
        </p:nvSpPr>
        <p:spPr>
          <a:xfrm>
            <a:off x="1467216" y="4308402"/>
            <a:ext cx="578701" cy="599250"/>
          </a:xfrm>
          <a:prstGeom prst="smileyFace">
            <a:avLst/>
          </a:prstGeom>
          <a:solidFill>
            <a:srgbClr val="66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1" name="スマイル 80">
            <a:extLst>
              <a:ext uri="{FF2B5EF4-FFF2-40B4-BE49-F238E27FC236}">
                <a16:creationId xmlns="" xmlns:a16="http://schemas.microsoft.com/office/drawing/2014/main" id="{079C9DAD-02F7-4F1B-856F-C62FBD9F68A2}"/>
              </a:ext>
            </a:extLst>
          </p:cNvPr>
          <p:cNvSpPr/>
          <p:nvPr/>
        </p:nvSpPr>
        <p:spPr>
          <a:xfrm>
            <a:off x="473156" y="3259273"/>
            <a:ext cx="578701" cy="599250"/>
          </a:xfrm>
          <a:prstGeom prst="smileyFac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2" name="スマイル 81">
            <a:extLst>
              <a:ext uri="{FF2B5EF4-FFF2-40B4-BE49-F238E27FC236}">
                <a16:creationId xmlns="" xmlns:a16="http://schemas.microsoft.com/office/drawing/2014/main" id="{079C9DAD-02F7-4F1B-856F-C62FBD9F68A2}"/>
              </a:ext>
            </a:extLst>
          </p:cNvPr>
          <p:cNvSpPr/>
          <p:nvPr/>
        </p:nvSpPr>
        <p:spPr>
          <a:xfrm>
            <a:off x="1448782" y="3272306"/>
            <a:ext cx="578701" cy="599250"/>
          </a:xfrm>
          <a:prstGeom prst="smileyFac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3" name="スマイル 82">
            <a:extLst>
              <a:ext uri="{FF2B5EF4-FFF2-40B4-BE49-F238E27FC236}">
                <a16:creationId xmlns="" xmlns:a16="http://schemas.microsoft.com/office/drawing/2014/main" id="{079C9DAD-02F7-4F1B-856F-C62FBD9F68A2}"/>
              </a:ext>
            </a:extLst>
          </p:cNvPr>
          <p:cNvSpPr/>
          <p:nvPr/>
        </p:nvSpPr>
        <p:spPr>
          <a:xfrm>
            <a:off x="490404" y="1902991"/>
            <a:ext cx="578701" cy="599250"/>
          </a:xfrm>
          <a:prstGeom prst="smileyFac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4" name="スマイル 83">
            <a:extLst>
              <a:ext uri="{FF2B5EF4-FFF2-40B4-BE49-F238E27FC236}">
                <a16:creationId xmlns="" xmlns:a16="http://schemas.microsoft.com/office/drawing/2014/main" id="{079C9DAD-02F7-4F1B-856F-C62FBD9F68A2}"/>
              </a:ext>
            </a:extLst>
          </p:cNvPr>
          <p:cNvSpPr/>
          <p:nvPr/>
        </p:nvSpPr>
        <p:spPr>
          <a:xfrm>
            <a:off x="1458042" y="1885474"/>
            <a:ext cx="578701" cy="599250"/>
          </a:xfrm>
          <a:prstGeom prst="smileyFac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5" name="正方形/長方形 84"/>
          <p:cNvSpPr/>
          <p:nvPr/>
        </p:nvSpPr>
        <p:spPr>
          <a:xfrm>
            <a:off x="2374037" y="2499372"/>
            <a:ext cx="1696398" cy="796191"/>
          </a:xfrm>
          <a:prstGeom prst="rect">
            <a:avLst/>
          </a:prstGeom>
          <a:solidFill>
            <a:srgbClr val="FFFF66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9" name="スマイル 88">
            <a:extLst>
              <a:ext uri="{FF2B5EF4-FFF2-40B4-BE49-F238E27FC236}">
                <a16:creationId xmlns="" xmlns:a16="http://schemas.microsoft.com/office/drawing/2014/main" id="{079C9DAD-02F7-4F1B-856F-C62FBD9F68A2}"/>
              </a:ext>
            </a:extLst>
          </p:cNvPr>
          <p:cNvSpPr/>
          <p:nvPr/>
        </p:nvSpPr>
        <p:spPr>
          <a:xfrm>
            <a:off x="2406432" y="5704150"/>
            <a:ext cx="578701" cy="599250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0" name="スマイル 89">
            <a:extLst>
              <a:ext uri="{FF2B5EF4-FFF2-40B4-BE49-F238E27FC236}">
                <a16:creationId xmlns="" xmlns:a16="http://schemas.microsoft.com/office/drawing/2014/main" id="{079C9DAD-02F7-4F1B-856F-C62FBD9F68A2}"/>
              </a:ext>
            </a:extLst>
          </p:cNvPr>
          <p:cNvSpPr/>
          <p:nvPr/>
        </p:nvSpPr>
        <p:spPr>
          <a:xfrm>
            <a:off x="3410396" y="5704150"/>
            <a:ext cx="578701" cy="599250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1" name="スマイル 90">
            <a:extLst>
              <a:ext uri="{FF2B5EF4-FFF2-40B4-BE49-F238E27FC236}">
                <a16:creationId xmlns="" xmlns:a16="http://schemas.microsoft.com/office/drawing/2014/main" id="{079C9DAD-02F7-4F1B-856F-C62FBD9F68A2}"/>
              </a:ext>
            </a:extLst>
          </p:cNvPr>
          <p:cNvSpPr/>
          <p:nvPr/>
        </p:nvSpPr>
        <p:spPr>
          <a:xfrm>
            <a:off x="2408344" y="4291895"/>
            <a:ext cx="578701" cy="599250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2" name="スマイル 91">
            <a:extLst>
              <a:ext uri="{FF2B5EF4-FFF2-40B4-BE49-F238E27FC236}">
                <a16:creationId xmlns="" xmlns:a16="http://schemas.microsoft.com/office/drawing/2014/main" id="{079C9DAD-02F7-4F1B-856F-C62FBD9F68A2}"/>
              </a:ext>
            </a:extLst>
          </p:cNvPr>
          <p:cNvSpPr/>
          <p:nvPr/>
        </p:nvSpPr>
        <p:spPr>
          <a:xfrm>
            <a:off x="3419827" y="4308964"/>
            <a:ext cx="578701" cy="599250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3" name="スマイル 92">
            <a:extLst>
              <a:ext uri="{FF2B5EF4-FFF2-40B4-BE49-F238E27FC236}">
                <a16:creationId xmlns="" xmlns:a16="http://schemas.microsoft.com/office/drawing/2014/main" id="{079C9DAD-02F7-4F1B-856F-C62FBD9F68A2}"/>
              </a:ext>
            </a:extLst>
          </p:cNvPr>
          <p:cNvSpPr/>
          <p:nvPr/>
        </p:nvSpPr>
        <p:spPr>
          <a:xfrm>
            <a:off x="2378451" y="3289526"/>
            <a:ext cx="578701" cy="599250"/>
          </a:xfrm>
          <a:prstGeom prst="smileyFace">
            <a:avLst/>
          </a:prstGeom>
          <a:solidFill>
            <a:srgbClr val="FF66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4" name="スマイル 93">
            <a:extLst>
              <a:ext uri="{FF2B5EF4-FFF2-40B4-BE49-F238E27FC236}">
                <a16:creationId xmlns="" xmlns:a16="http://schemas.microsoft.com/office/drawing/2014/main" id="{079C9DAD-02F7-4F1B-856F-C62FBD9F68A2}"/>
              </a:ext>
            </a:extLst>
          </p:cNvPr>
          <p:cNvSpPr/>
          <p:nvPr/>
        </p:nvSpPr>
        <p:spPr>
          <a:xfrm>
            <a:off x="3397775" y="3276013"/>
            <a:ext cx="578701" cy="599250"/>
          </a:xfrm>
          <a:prstGeom prst="smileyFace">
            <a:avLst/>
          </a:prstGeom>
          <a:solidFill>
            <a:srgbClr val="FF66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5" name="スマイル 94">
            <a:extLst>
              <a:ext uri="{FF2B5EF4-FFF2-40B4-BE49-F238E27FC236}">
                <a16:creationId xmlns="" xmlns:a16="http://schemas.microsoft.com/office/drawing/2014/main" id="{079C9DAD-02F7-4F1B-856F-C62FBD9F68A2}"/>
              </a:ext>
            </a:extLst>
          </p:cNvPr>
          <p:cNvSpPr/>
          <p:nvPr/>
        </p:nvSpPr>
        <p:spPr>
          <a:xfrm>
            <a:off x="2393476" y="1886303"/>
            <a:ext cx="578701" cy="599250"/>
          </a:xfrm>
          <a:prstGeom prst="smileyFace">
            <a:avLst/>
          </a:prstGeom>
          <a:solidFill>
            <a:srgbClr val="FF66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6" name="スマイル 95">
            <a:extLst>
              <a:ext uri="{FF2B5EF4-FFF2-40B4-BE49-F238E27FC236}">
                <a16:creationId xmlns="" xmlns:a16="http://schemas.microsoft.com/office/drawing/2014/main" id="{079C9DAD-02F7-4F1B-856F-C62FBD9F68A2}"/>
              </a:ext>
            </a:extLst>
          </p:cNvPr>
          <p:cNvSpPr/>
          <p:nvPr/>
        </p:nvSpPr>
        <p:spPr>
          <a:xfrm>
            <a:off x="3418611" y="1919672"/>
            <a:ext cx="578701" cy="599250"/>
          </a:xfrm>
          <a:prstGeom prst="smileyFace">
            <a:avLst/>
          </a:prstGeom>
          <a:solidFill>
            <a:srgbClr val="FF66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1" name="スマイル 100">
            <a:extLst>
              <a:ext uri="{FF2B5EF4-FFF2-40B4-BE49-F238E27FC236}">
                <a16:creationId xmlns="" xmlns:a16="http://schemas.microsoft.com/office/drawing/2014/main" id="{079C9DAD-02F7-4F1B-856F-C62FBD9F68A2}"/>
              </a:ext>
            </a:extLst>
          </p:cNvPr>
          <p:cNvSpPr/>
          <p:nvPr/>
        </p:nvSpPr>
        <p:spPr>
          <a:xfrm>
            <a:off x="5095739" y="5704150"/>
            <a:ext cx="578701" cy="599250"/>
          </a:xfrm>
          <a:prstGeom prst="smileyFace">
            <a:avLst/>
          </a:prstGeom>
          <a:solidFill>
            <a:srgbClr val="66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" name="スマイル 101">
            <a:extLst>
              <a:ext uri="{FF2B5EF4-FFF2-40B4-BE49-F238E27FC236}">
                <a16:creationId xmlns="" xmlns:a16="http://schemas.microsoft.com/office/drawing/2014/main" id="{079C9DAD-02F7-4F1B-856F-C62FBD9F68A2}"/>
              </a:ext>
            </a:extLst>
          </p:cNvPr>
          <p:cNvSpPr/>
          <p:nvPr/>
        </p:nvSpPr>
        <p:spPr>
          <a:xfrm>
            <a:off x="6232247" y="5690236"/>
            <a:ext cx="578701" cy="599250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" name="スマイル 102">
            <a:extLst>
              <a:ext uri="{FF2B5EF4-FFF2-40B4-BE49-F238E27FC236}">
                <a16:creationId xmlns="" xmlns:a16="http://schemas.microsoft.com/office/drawing/2014/main" id="{079C9DAD-02F7-4F1B-856F-C62FBD9F68A2}"/>
              </a:ext>
            </a:extLst>
          </p:cNvPr>
          <p:cNvSpPr/>
          <p:nvPr/>
        </p:nvSpPr>
        <p:spPr>
          <a:xfrm>
            <a:off x="5076014" y="4291895"/>
            <a:ext cx="578701" cy="599250"/>
          </a:xfrm>
          <a:prstGeom prst="smileyFac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" name="スマイル 103">
            <a:extLst>
              <a:ext uri="{FF2B5EF4-FFF2-40B4-BE49-F238E27FC236}">
                <a16:creationId xmlns="" xmlns:a16="http://schemas.microsoft.com/office/drawing/2014/main" id="{079C9DAD-02F7-4F1B-856F-C62FBD9F68A2}"/>
              </a:ext>
            </a:extLst>
          </p:cNvPr>
          <p:cNvSpPr/>
          <p:nvPr/>
        </p:nvSpPr>
        <p:spPr>
          <a:xfrm>
            <a:off x="6201568" y="4310857"/>
            <a:ext cx="578701" cy="599250"/>
          </a:xfrm>
          <a:prstGeom prst="smileyFace">
            <a:avLst/>
          </a:prstGeom>
          <a:solidFill>
            <a:srgbClr val="FF66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" name="スマイル 104">
            <a:extLst>
              <a:ext uri="{FF2B5EF4-FFF2-40B4-BE49-F238E27FC236}">
                <a16:creationId xmlns="" xmlns:a16="http://schemas.microsoft.com/office/drawing/2014/main" id="{079C9DAD-02F7-4F1B-856F-C62FBD9F68A2}"/>
              </a:ext>
            </a:extLst>
          </p:cNvPr>
          <p:cNvSpPr/>
          <p:nvPr/>
        </p:nvSpPr>
        <p:spPr>
          <a:xfrm>
            <a:off x="5118097" y="3271940"/>
            <a:ext cx="578701" cy="599250"/>
          </a:xfrm>
          <a:prstGeom prst="smileyFace">
            <a:avLst/>
          </a:prstGeom>
          <a:solidFill>
            <a:srgbClr val="66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" name="スマイル 105">
            <a:extLst>
              <a:ext uri="{FF2B5EF4-FFF2-40B4-BE49-F238E27FC236}">
                <a16:creationId xmlns="" xmlns:a16="http://schemas.microsoft.com/office/drawing/2014/main" id="{079C9DAD-02F7-4F1B-856F-C62FBD9F68A2}"/>
              </a:ext>
            </a:extLst>
          </p:cNvPr>
          <p:cNvSpPr/>
          <p:nvPr/>
        </p:nvSpPr>
        <p:spPr>
          <a:xfrm>
            <a:off x="6122060" y="3259869"/>
            <a:ext cx="578701" cy="599250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" name="スマイル 106">
            <a:extLst>
              <a:ext uri="{FF2B5EF4-FFF2-40B4-BE49-F238E27FC236}">
                <a16:creationId xmlns="" xmlns:a16="http://schemas.microsoft.com/office/drawing/2014/main" id="{079C9DAD-02F7-4F1B-856F-C62FBD9F68A2}"/>
              </a:ext>
            </a:extLst>
          </p:cNvPr>
          <p:cNvSpPr/>
          <p:nvPr/>
        </p:nvSpPr>
        <p:spPr>
          <a:xfrm>
            <a:off x="5138089" y="1904559"/>
            <a:ext cx="578701" cy="599250"/>
          </a:xfrm>
          <a:prstGeom prst="smileyFac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" name="スマイル 107">
            <a:extLst>
              <a:ext uri="{FF2B5EF4-FFF2-40B4-BE49-F238E27FC236}">
                <a16:creationId xmlns="" xmlns:a16="http://schemas.microsoft.com/office/drawing/2014/main" id="{079C9DAD-02F7-4F1B-856F-C62FBD9F68A2}"/>
              </a:ext>
            </a:extLst>
          </p:cNvPr>
          <p:cNvSpPr/>
          <p:nvPr/>
        </p:nvSpPr>
        <p:spPr>
          <a:xfrm>
            <a:off x="6112653" y="1889023"/>
            <a:ext cx="578701" cy="599250"/>
          </a:xfrm>
          <a:prstGeom prst="smileyFace">
            <a:avLst/>
          </a:prstGeom>
          <a:solidFill>
            <a:srgbClr val="FF66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" name="スマイル 112">
            <a:extLst>
              <a:ext uri="{FF2B5EF4-FFF2-40B4-BE49-F238E27FC236}">
                <a16:creationId xmlns="" xmlns:a16="http://schemas.microsoft.com/office/drawing/2014/main" id="{079C9DAD-02F7-4F1B-856F-C62FBD9F68A2}"/>
              </a:ext>
            </a:extLst>
          </p:cNvPr>
          <p:cNvSpPr/>
          <p:nvPr/>
        </p:nvSpPr>
        <p:spPr>
          <a:xfrm>
            <a:off x="7069396" y="5746246"/>
            <a:ext cx="578701" cy="599250"/>
          </a:xfrm>
          <a:prstGeom prst="smileyFace">
            <a:avLst/>
          </a:prstGeom>
          <a:solidFill>
            <a:srgbClr val="66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" name="スマイル 113">
            <a:extLst>
              <a:ext uri="{FF2B5EF4-FFF2-40B4-BE49-F238E27FC236}">
                <a16:creationId xmlns="" xmlns:a16="http://schemas.microsoft.com/office/drawing/2014/main" id="{079C9DAD-02F7-4F1B-856F-C62FBD9F68A2}"/>
              </a:ext>
            </a:extLst>
          </p:cNvPr>
          <p:cNvSpPr/>
          <p:nvPr/>
        </p:nvSpPr>
        <p:spPr>
          <a:xfrm>
            <a:off x="8020612" y="5738943"/>
            <a:ext cx="578701" cy="599250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" name="スマイル 114">
            <a:extLst>
              <a:ext uri="{FF2B5EF4-FFF2-40B4-BE49-F238E27FC236}">
                <a16:creationId xmlns="" xmlns:a16="http://schemas.microsoft.com/office/drawing/2014/main" id="{079C9DAD-02F7-4F1B-856F-C62FBD9F68A2}"/>
              </a:ext>
            </a:extLst>
          </p:cNvPr>
          <p:cNvSpPr/>
          <p:nvPr/>
        </p:nvSpPr>
        <p:spPr>
          <a:xfrm>
            <a:off x="7069396" y="4345359"/>
            <a:ext cx="578701" cy="599250"/>
          </a:xfrm>
          <a:prstGeom prst="smileyFac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" name="スマイル 115">
            <a:extLst>
              <a:ext uri="{FF2B5EF4-FFF2-40B4-BE49-F238E27FC236}">
                <a16:creationId xmlns="" xmlns:a16="http://schemas.microsoft.com/office/drawing/2014/main" id="{079C9DAD-02F7-4F1B-856F-C62FBD9F68A2}"/>
              </a:ext>
            </a:extLst>
          </p:cNvPr>
          <p:cNvSpPr/>
          <p:nvPr/>
        </p:nvSpPr>
        <p:spPr>
          <a:xfrm>
            <a:off x="8020611" y="4310857"/>
            <a:ext cx="578701" cy="599250"/>
          </a:xfrm>
          <a:prstGeom prst="smileyFace">
            <a:avLst/>
          </a:prstGeom>
          <a:solidFill>
            <a:srgbClr val="FF66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" name="スマイル 116">
            <a:extLst>
              <a:ext uri="{FF2B5EF4-FFF2-40B4-BE49-F238E27FC236}">
                <a16:creationId xmlns="" xmlns:a16="http://schemas.microsoft.com/office/drawing/2014/main" id="{079C9DAD-02F7-4F1B-856F-C62FBD9F68A2}"/>
              </a:ext>
            </a:extLst>
          </p:cNvPr>
          <p:cNvSpPr/>
          <p:nvPr/>
        </p:nvSpPr>
        <p:spPr>
          <a:xfrm>
            <a:off x="7137943" y="3328166"/>
            <a:ext cx="578701" cy="599250"/>
          </a:xfrm>
          <a:prstGeom prst="smileyFace">
            <a:avLst/>
          </a:prstGeom>
          <a:solidFill>
            <a:srgbClr val="66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" name="スマイル 117">
            <a:extLst>
              <a:ext uri="{FF2B5EF4-FFF2-40B4-BE49-F238E27FC236}">
                <a16:creationId xmlns="" xmlns:a16="http://schemas.microsoft.com/office/drawing/2014/main" id="{079C9DAD-02F7-4F1B-856F-C62FBD9F68A2}"/>
              </a:ext>
            </a:extLst>
          </p:cNvPr>
          <p:cNvSpPr/>
          <p:nvPr/>
        </p:nvSpPr>
        <p:spPr>
          <a:xfrm>
            <a:off x="8030275" y="3292710"/>
            <a:ext cx="578701" cy="599250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" name="スマイル 118">
            <a:extLst>
              <a:ext uri="{FF2B5EF4-FFF2-40B4-BE49-F238E27FC236}">
                <a16:creationId xmlns="" xmlns:a16="http://schemas.microsoft.com/office/drawing/2014/main" id="{079C9DAD-02F7-4F1B-856F-C62FBD9F68A2}"/>
              </a:ext>
            </a:extLst>
          </p:cNvPr>
          <p:cNvSpPr/>
          <p:nvPr/>
        </p:nvSpPr>
        <p:spPr>
          <a:xfrm>
            <a:off x="7110236" y="1885861"/>
            <a:ext cx="578701" cy="599250"/>
          </a:xfrm>
          <a:prstGeom prst="smileyFac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" name="スマイル 119">
            <a:extLst>
              <a:ext uri="{FF2B5EF4-FFF2-40B4-BE49-F238E27FC236}">
                <a16:creationId xmlns="" xmlns:a16="http://schemas.microsoft.com/office/drawing/2014/main" id="{079C9DAD-02F7-4F1B-856F-C62FBD9F68A2}"/>
              </a:ext>
            </a:extLst>
          </p:cNvPr>
          <p:cNvSpPr/>
          <p:nvPr/>
        </p:nvSpPr>
        <p:spPr>
          <a:xfrm>
            <a:off x="8020611" y="1919091"/>
            <a:ext cx="578701" cy="599250"/>
          </a:xfrm>
          <a:prstGeom prst="smileyFace">
            <a:avLst/>
          </a:prstGeom>
          <a:solidFill>
            <a:srgbClr val="FF66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" name="右矢印 131"/>
          <p:cNvSpPr/>
          <p:nvPr/>
        </p:nvSpPr>
        <p:spPr>
          <a:xfrm>
            <a:off x="4319083" y="3552589"/>
            <a:ext cx="690880" cy="17307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5" name="直線矢印コネクタ 14"/>
          <p:cNvCxnSpPr>
            <a:stCxn id="81" idx="4"/>
            <a:endCxn id="79" idx="0"/>
          </p:cNvCxnSpPr>
          <p:nvPr/>
        </p:nvCxnSpPr>
        <p:spPr>
          <a:xfrm>
            <a:off x="762507" y="3858523"/>
            <a:ext cx="14671" cy="465254"/>
          </a:xfrm>
          <a:prstGeom prst="straightConnector1">
            <a:avLst/>
          </a:prstGeom>
          <a:ln w="381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直線矢印コネクタ 63"/>
          <p:cNvCxnSpPr>
            <a:stCxn id="93" idx="3"/>
            <a:endCxn id="80" idx="7"/>
          </p:cNvCxnSpPr>
          <p:nvPr/>
        </p:nvCxnSpPr>
        <p:spPr>
          <a:xfrm flipH="1">
            <a:off x="1961168" y="3801018"/>
            <a:ext cx="502032" cy="595142"/>
          </a:xfrm>
          <a:prstGeom prst="straightConnector1">
            <a:avLst/>
          </a:prstGeom>
          <a:ln w="381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直線矢印コネクタ 134"/>
          <p:cNvCxnSpPr>
            <a:stCxn id="82" idx="5"/>
            <a:endCxn id="91" idx="1"/>
          </p:cNvCxnSpPr>
          <p:nvPr/>
        </p:nvCxnSpPr>
        <p:spPr>
          <a:xfrm>
            <a:off x="1942734" y="3783798"/>
            <a:ext cx="550359" cy="595855"/>
          </a:xfrm>
          <a:prstGeom prst="straightConnector1">
            <a:avLst/>
          </a:prstGeom>
          <a:ln w="381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直線矢印コネクタ 135"/>
          <p:cNvCxnSpPr>
            <a:stCxn id="84" idx="6"/>
            <a:endCxn id="95" idx="2"/>
          </p:cNvCxnSpPr>
          <p:nvPr/>
        </p:nvCxnSpPr>
        <p:spPr>
          <a:xfrm>
            <a:off x="2036743" y="2185099"/>
            <a:ext cx="356733" cy="829"/>
          </a:xfrm>
          <a:prstGeom prst="straightConnector1">
            <a:avLst/>
          </a:prstGeom>
          <a:ln w="381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直線矢印コネクタ 136"/>
          <p:cNvCxnSpPr>
            <a:stCxn id="94" idx="4"/>
            <a:endCxn id="92" idx="0"/>
          </p:cNvCxnSpPr>
          <p:nvPr/>
        </p:nvCxnSpPr>
        <p:spPr>
          <a:xfrm>
            <a:off x="3687126" y="3875263"/>
            <a:ext cx="22052" cy="433701"/>
          </a:xfrm>
          <a:prstGeom prst="straightConnector1">
            <a:avLst/>
          </a:prstGeom>
          <a:ln w="381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直線矢印コネクタ 137"/>
          <p:cNvCxnSpPr>
            <a:stCxn id="78" idx="6"/>
            <a:endCxn id="89" idx="2"/>
          </p:cNvCxnSpPr>
          <p:nvPr/>
        </p:nvCxnSpPr>
        <p:spPr>
          <a:xfrm flipV="1">
            <a:off x="2071326" y="6003775"/>
            <a:ext cx="335106" cy="356"/>
          </a:xfrm>
          <a:prstGeom prst="straightConnector1">
            <a:avLst/>
          </a:prstGeom>
          <a:ln w="381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2" name="テキスト ボックス 141"/>
          <p:cNvSpPr txBox="1"/>
          <p:nvPr/>
        </p:nvSpPr>
        <p:spPr>
          <a:xfrm>
            <a:off x="2667802" y="383550"/>
            <a:ext cx="2344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４</a:t>
            </a:r>
            <a:r>
              <a:rPr kumimoji="1"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人班の交流</a:t>
            </a:r>
            <a:endParaRPr kumimoji="1" lang="ja-JP" altLang="en-US" sz="24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66" name="テキスト ボックス 65"/>
          <p:cNvSpPr txBox="1"/>
          <p:nvPr/>
        </p:nvSpPr>
        <p:spPr>
          <a:xfrm>
            <a:off x="537185" y="2452780"/>
            <a:ext cx="151507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/>
              <a:t>①　　 　②　　③　　 　④</a:t>
            </a:r>
            <a:endParaRPr kumimoji="1" lang="ja-JP" altLang="en-US" sz="2400" dirty="0"/>
          </a:p>
        </p:txBody>
      </p:sp>
      <p:sp>
        <p:nvSpPr>
          <p:cNvPr id="67" name="テキスト ボックス 66"/>
          <p:cNvSpPr txBox="1"/>
          <p:nvPr/>
        </p:nvSpPr>
        <p:spPr>
          <a:xfrm>
            <a:off x="2469967" y="2477216"/>
            <a:ext cx="151507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/>
              <a:t>①　　 　②　　③　　 　④</a:t>
            </a:r>
            <a:endParaRPr kumimoji="1" lang="ja-JP" altLang="en-US" sz="2400" dirty="0"/>
          </a:p>
        </p:txBody>
      </p:sp>
      <p:sp>
        <p:nvSpPr>
          <p:cNvPr id="68" name="正方形/長方形 67"/>
          <p:cNvSpPr/>
          <p:nvPr/>
        </p:nvSpPr>
        <p:spPr>
          <a:xfrm>
            <a:off x="440888" y="4930102"/>
            <a:ext cx="1682068" cy="763352"/>
          </a:xfrm>
          <a:prstGeom prst="rect">
            <a:avLst/>
          </a:prstGeom>
          <a:solidFill>
            <a:srgbClr val="FFFF66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9" name="正方形/長方形 68"/>
          <p:cNvSpPr/>
          <p:nvPr/>
        </p:nvSpPr>
        <p:spPr>
          <a:xfrm>
            <a:off x="2369410" y="4911479"/>
            <a:ext cx="1709637" cy="796191"/>
          </a:xfrm>
          <a:prstGeom prst="rect">
            <a:avLst/>
          </a:prstGeom>
          <a:solidFill>
            <a:srgbClr val="FFFF66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0" name="テキスト ボックス 69"/>
          <p:cNvSpPr txBox="1"/>
          <p:nvPr/>
        </p:nvSpPr>
        <p:spPr>
          <a:xfrm>
            <a:off x="544109" y="4883510"/>
            <a:ext cx="151507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/>
              <a:t>①　　 　②　　③　　 　④</a:t>
            </a:r>
            <a:endParaRPr kumimoji="1" lang="ja-JP" altLang="en-US" sz="2400" dirty="0"/>
          </a:p>
        </p:txBody>
      </p:sp>
      <p:sp>
        <p:nvSpPr>
          <p:cNvPr id="71" name="テキスト ボックス 70"/>
          <p:cNvSpPr txBox="1"/>
          <p:nvPr/>
        </p:nvSpPr>
        <p:spPr>
          <a:xfrm>
            <a:off x="2476891" y="4907946"/>
            <a:ext cx="151507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/>
              <a:t>①　　 　②　　③　　 　④</a:t>
            </a:r>
            <a:endParaRPr kumimoji="1" lang="ja-JP" altLang="en-US" sz="2400" dirty="0"/>
          </a:p>
        </p:txBody>
      </p:sp>
      <p:sp>
        <p:nvSpPr>
          <p:cNvPr id="72" name="正方形/長方形 71"/>
          <p:cNvSpPr/>
          <p:nvPr/>
        </p:nvSpPr>
        <p:spPr>
          <a:xfrm>
            <a:off x="5095016" y="2497169"/>
            <a:ext cx="1682068" cy="763352"/>
          </a:xfrm>
          <a:prstGeom prst="rect">
            <a:avLst/>
          </a:prstGeom>
          <a:solidFill>
            <a:srgbClr val="FFFF66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3" name="正方形/長方形 72"/>
          <p:cNvSpPr/>
          <p:nvPr/>
        </p:nvSpPr>
        <p:spPr>
          <a:xfrm>
            <a:off x="6941196" y="2499371"/>
            <a:ext cx="1688992" cy="796191"/>
          </a:xfrm>
          <a:prstGeom prst="rect">
            <a:avLst/>
          </a:prstGeom>
          <a:solidFill>
            <a:srgbClr val="FFFF66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5" name="テキスト ボックス 74"/>
          <p:cNvSpPr txBox="1"/>
          <p:nvPr/>
        </p:nvSpPr>
        <p:spPr>
          <a:xfrm>
            <a:off x="5198237" y="2450577"/>
            <a:ext cx="151507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/>
              <a:t>①　　 　①　　①　　 　①</a:t>
            </a:r>
            <a:endParaRPr kumimoji="1" lang="ja-JP" altLang="en-US" sz="2400" dirty="0"/>
          </a:p>
        </p:txBody>
      </p:sp>
      <p:sp>
        <p:nvSpPr>
          <p:cNvPr id="77" name="テキスト ボックス 76"/>
          <p:cNvSpPr txBox="1"/>
          <p:nvPr/>
        </p:nvSpPr>
        <p:spPr>
          <a:xfrm>
            <a:off x="7131019" y="2475013"/>
            <a:ext cx="151507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/>
              <a:t>②　　 　②　　</a:t>
            </a:r>
            <a:r>
              <a:rPr lang="ja-JP" altLang="en-US" sz="2400" dirty="0"/>
              <a:t>②</a:t>
            </a:r>
            <a:r>
              <a:rPr kumimoji="1" lang="ja-JP" altLang="en-US" sz="2400" dirty="0" smtClean="0"/>
              <a:t>　　 　②</a:t>
            </a:r>
            <a:endParaRPr kumimoji="1" lang="ja-JP" altLang="en-US" sz="2400" dirty="0"/>
          </a:p>
        </p:txBody>
      </p:sp>
      <p:sp>
        <p:nvSpPr>
          <p:cNvPr id="86" name="正方形/長方形 85"/>
          <p:cNvSpPr/>
          <p:nvPr/>
        </p:nvSpPr>
        <p:spPr>
          <a:xfrm>
            <a:off x="5101940" y="4927899"/>
            <a:ext cx="1682068" cy="763352"/>
          </a:xfrm>
          <a:prstGeom prst="rect">
            <a:avLst/>
          </a:prstGeom>
          <a:solidFill>
            <a:srgbClr val="FFFF66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8" name="正方形/長方形 87"/>
          <p:cNvSpPr/>
          <p:nvPr/>
        </p:nvSpPr>
        <p:spPr>
          <a:xfrm>
            <a:off x="6979220" y="4927899"/>
            <a:ext cx="1666873" cy="796191"/>
          </a:xfrm>
          <a:prstGeom prst="rect">
            <a:avLst/>
          </a:prstGeom>
          <a:solidFill>
            <a:srgbClr val="FFFF66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8" name="テキスト ボックス 97"/>
          <p:cNvSpPr txBox="1"/>
          <p:nvPr/>
        </p:nvSpPr>
        <p:spPr>
          <a:xfrm>
            <a:off x="5205161" y="4881307"/>
            <a:ext cx="151507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/>
              <a:t>③　　 　③　　③　　 　③</a:t>
            </a:r>
            <a:endParaRPr kumimoji="1" lang="ja-JP" altLang="en-US" sz="2400" dirty="0"/>
          </a:p>
        </p:txBody>
      </p:sp>
      <p:sp>
        <p:nvSpPr>
          <p:cNvPr id="100" name="テキスト ボックス 99"/>
          <p:cNvSpPr txBox="1"/>
          <p:nvPr/>
        </p:nvSpPr>
        <p:spPr>
          <a:xfrm>
            <a:off x="7137943" y="4905743"/>
            <a:ext cx="151507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/>
              <a:t>④　　 　④　　</a:t>
            </a:r>
            <a:r>
              <a:rPr lang="ja-JP" altLang="en-US" sz="2400" dirty="0"/>
              <a:t>④</a:t>
            </a:r>
            <a:r>
              <a:rPr kumimoji="1" lang="ja-JP" altLang="en-US" sz="2400" dirty="0" smtClean="0"/>
              <a:t>　　 　④</a:t>
            </a:r>
            <a:endParaRPr kumimoji="1" lang="ja-JP" altLang="en-US" sz="2400" dirty="0"/>
          </a:p>
        </p:txBody>
      </p:sp>
      <p:sp>
        <p:nvSpPr>
          <p:cNvPr id="76" name="テキスト ボックス 75"/>
          <p:cNvSpPr txBox="1"/>
          <p:nvPr/>
        </p:nvSpPr>
        <p:spPr>
          <a:xfrm>
            <a:off x="2317214" y="1158516"/>
            <a:ext cx="58580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同じアルファベットグループ内で移動</a:t>
            </a:r>
            <a:endParaRPr kumimoji="1" lang="ja-JP" altLang="en-US" sz="24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65" name="テキスト ボックス 64"/>
          <p:cNvSpPr txBox="1"/>
          <p:nvPr/>
        </p:nvSpPr>
        <p:spPr>
          <a:xfrm>
            <a:off x="2200820" y="3017317"/>
            <a:ext cx="5309418" cy="2123658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kumimoji="1" lang="en-US" altLang="ja-JP" sz="6600" dirty="0" smtClean="0"/>
              <a:t>4</a:t>
            </a:r>
            <a:r>
              <a:rPr kumimoji="1" lang="ja-JP" altLang="en-US" sz="6600" dirty="0" smtClean="0"/>
              <a:t>人組、</a:t>
            </a:r>
            <a:r>
              <a:rPr kumimoji="1" lang="en-US" altLang="ja-JP" sz="6600" dirty="0" smtClean="0"/>
              <a:t>4</a:t>
            </a:r>
            <a:r>
              <a:rPr kumimoji="1" lang="ja-JP" altLang="en-US" sz="6600" dirty="0" smtClean="0"/>
              <a:t>班の移動例</a:t>
            </a:r>
            <a:endParaRPr kumimoji="1" lang="ja-JP" altLang="en-US" sz="6600" dirty="0"/>
          </a:p>
        </p:txBody>
      </p:sp>
      <p:sp>
        <p:nvSpPr>
          <p:cNvPr id="87" name="角丸四角形 86"/>
          <p:cNvSpPr/>
          <p:nvPr/>
        </p:nvSpPr>
        <p:spPr>
          <a:xfrm>
            <a:off x="8175228" y="96647"/>
            <a:ext cx="900000" cy="369846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0"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ACAC94F7-E33A-4718-8E76-D18CC4F13E23}" type="slidenum">
              <a:rPr lang="en-US" altLang="ja-JP" sz="175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7</a:t>
            </a:fld>
            <a:endParaRPr lang="en-US" altLang="ja-JP" sz="175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031237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" grpId="0" animBg="1"/>
      <p:bldP spid="2" grpId="0" animBg="1"/>
      <p:bldP spid="74" grpId="0" animBg="1"/>
      <p:bldP spid="31" grpId="0" animBg="1"/>
      <p:bldP spid="78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84" grpId="0" animBg="1"/>
      <p:bldP spid="85" grpId="0" animBg="1"/>
      <p:bldP spid="89" grpId="0" animBg="1"/>
      <p:bldP spid="90" grpId="0" animBg="1"/>
      <p:bldP spid="91" grpId="0" animBg="1"/>
      <p:bldP spid="92" grpId="0" animBg="1"/>
      <p:bldP spid="93" grpId="0" animBg="1"/>
      <p:bldP spid="94" grpId="0" animBg="1"/>
      <p:bldP spid="95" grpId="0" animBg="1"/>
      <p:bldP spid="96" grpId="0" animBg="1"/>
      <p:bldP spid="101" grpId="0" animBg="1"/>
      <p:bldP spid="102" grpId="0" animBg="1"/>
      <p:bldP spid="103" grpId="0" animBg="1"/>
      <p:bldP spid="104" grpId="0" animBg="1"/>
      <p:bldP spid="105" grpId="0" animBg="1"/>
      <p:bldP spid="106" grpId="0" animBg="1"/>
      <p:bldP spid="107" grpId="0" animBg="1"/>
      <p:bldP spid="108" grpId="0" animBg="1"/>
      <p:bldP spid="113" grpId="0" animBg="1"/>
      <p:bldP spid="114" grpId="0" animBg="1"/>
      <p:bldP spid="115" grpId="0" animBg="1"/>
      <p:bldP spid="116" grpId="0" animBg="1"/>
      <p:bldP spid="117" grpId="0" animBg="1"/>
      <p:bldP spid="118" grpId="0" animBg="1"/>
      <p:bldP spid="119" grpId="0" animBg="1"/>
      <p:bldP spid="120" grpId="0" animBg="1"/>
      <p:bldP spid="132" grpId="0" animBg="1"/>
      <p:bldP spid="66" grpId="0"/>
      <p:bldP spid="67" grpId="0"/>
      <p:bldP spid="68" grpId="0" animBg="1"/>
      <p:bldP spid="69" grpId="0" animBg="1"/>
      <p:bldP spid="70" grpId="0"/>
      <p:bldP spid="71" grpId="0"/>
      <p:bldP spid="72" grpId="0" animBg="1"/>
      <p:bldP spid="73" grpId="0" animBg="1"/>
      <p:bldP spid="75" grpId="0"/>
      <p:bldP spid="77" grpId="0"/>
      <p:bldP spid="86" grpId="0" animBg="1"/>
      <p:bldP spid="88" grpId="0" animBg="1"/>
      <p:bldP spid="98" grpId="0"/>
      <p:bldP spid="10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サブタイトル 2"/>
          <p:cNvSpPr txBox="1">
            <a:spLocks/>
          </p:cNvSpPr>
          <p:nvPr/>
        </p:nvSpPr>
        <p:spPr>
          <a:xfrm>
            <a:off x="301277" y="895720"/>
            <a:ext cx="8516152" cy="5727149"/>
          </a:xfrm>
          <a:prstGeom prst="rect">
            <a:avLst/>
          </a:prstGeom>
          <a:ln w="57150">
            <a:solidFill>
              <a:srgbClr val="66CCFF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altLang="ja-JP" sz="3600" b="1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ja-JP" altLang="en-US" sz="44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1" name="角丸四角形 10"/>
          <p:cNvSpPr/>
          <p:nvPr/>
        </p:nvSpPr>
        <p:spPr>
          <a:xfrm>
            <a:off x="8175228" y="96647"/>
            <a:ext cx="900000" cy="369846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0"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ACAC94F7-E33A-4718-8E76-D18CC4F13E23}" type="slidenum">
              <a:rPr lang="en-US" altLang="ja-JP" sz="175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8</a:t>
            </a:fld>
            <a:endParaRPr lang="en-US" altLang="ja-JP" sz="175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grpSp>
        <p:nvGrpSpPr>
          <p:cNvPr id="18" name="グループ化 17"/>
          <p:cNvGrpSpPr/>
          <p:nvPr/>
        </p:nvGrpSpPr>
        <p:grpSpPr>
          <a:xfrm>
            <a:off x="381070" y="5612255"/>
            <a:ext cx="1270628" cy="889001"/>
            <a:chOff x="2222424" y="5264149"/>
            <a:chExt cx="1550441" cy="889001"/>
          </a:xfrm>
        </p:grpSpPr>
        <p:sp>
          <p:nvSpPr>
            <p:cNvPr id="21" name="四角形: 角を丸くする 12"/>
            <p:cNvSpPr/>
            <p:nvPr/>
          </p:nvSpPr>
          <p:spPr>
            <a:xfrm>
              <a:off x="2263302" y="5264149"/>
              <a:ext cx="1509563" cy="889001"/>
            </a:xfrm>
            <a:prstGeom prst="roundRect">
              <a:avLst/>
            </a:prstGeom>
            <a:noFill/>
            <a:ln w="38100">
              <a:solidFill>
                <a:srgbClr val="66CCFF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" name="テキスト ボックス 23"/>
            <p:cNvSpPr txBox="1"/>
            <p:nvPr/>
          </p:nvSpPr>
          <p:spPr>
            <a:xfrm>
              <a:off x="2222424" y="5385483"/>
              <a:ext cx="151952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36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10</a:t>
              </a:r>
              <a:r>
                <a:rPr kumimoji="1" lang="ja-JP" altLang="en-US" sz="36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分</a:t>
              </a:r>
              <a:endParaRPr kumimoji="1" lang="ja-JP" altLang="en-US" sz="36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sp>
        <p:nvSpPr>
          <p:cNvPr id="29" name="楕円 7"/>
          <p:cNvSpPr/>
          <p:nvPr/>
        </p:nvSpPr>
        <p:spPr>
          <a:xfrm>
            <a:off x="301277" y="159735"/>
            <a:ext cx="1620000" cy="1620000"/>
          </a:xfrm>
          <a:prstGeom prst="ellipse">
            <a:avLst/>
          </a:prstGeom>
          <a:solidFill>
            <a:srgbClr val="66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32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505505" y="431126"/>
            <a:ext cx="1415772" cy="1077218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ja-JP" altLang="en-US" sz="32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ja-JP" altLang="en-US" sz="32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共有</a:t>
            </a:r>
            <a:endParaRPr lang="en-US" altLang="ja-JP" sz="3200" b="1" dirty="0" smtClean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32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協議２</a:t>
            </a:r>
            <a:endParaRPr lang="ja-JP" altLang="en-US" sz="32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1349257" y="1985229"/>
            <a:ext cx="7275971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3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共有する事項は以下の２点</a:t>
            </a:r>
            <a:endParaRPr lang="en-US" altLang="ja-JP" sz="36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3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・ 個人の振り返りの内容</a:t>
            </a:r>
            <a:endParaRPr lang="en-US" altLang="ja-JP" sz="36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3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・ 共有･協議１での</a:t>
            </a:r>
            <a:r>
              <a:rPr lang="ja-JP" altLang="en-US" sz="3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内容</a:t>
            </a:r>
            <a:endParaRPr lang="ja-JP" altLang="en-US" sz="24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　　　　　　　　　　　</a:t>
            </a:r>
            <a:r>
              <a:rPr lang="en-US" altLang="ja-JP" sz="2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</a:t>
            </a:r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時間が少ないので要領よく！）</a:t>
            </a: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1965210" y="289996"/>
            <a:ext cx="67000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新規グループ内で共有する。</a:t>
            </a:r>
            <a:endParaRPr lang="en-US" altLang="ja-JP" sz="28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44459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メモ 11"/>
          <p:cNvSpPr/>
          <p:nvPr/>
        </p:nvSpPr>
        <p:spPr>
          <a:xfrm>
            <a:off x="2306006" y="3775529"/>
            <a:ext cx="5700073" cy="2758199"/>
          </a:xfrm>
          <a:prstGeom prst="foldedCorner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endParaRPr lang="ja-JP" sz="2400" kern="100" dirty="0"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1" name="角丸四角形 10"/>
          <p:cNvSpPr/>
          <p:nvPr/>
        </p:nvSpPr>
        <p:spPr>
          <a:xfrm>
            <a:off x="8175228" y="96647"/>
            <a:ext cx="900000" cy="369846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0"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ACAC94F7-E33A-4718-8E76-D18CC4F13E23}" type="slidenum">
              <a:rPr lang="en-US" altLang="ja-JP" sz="175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9</a:t>
            </a:fld>
            <a:endParaRPr lang="en-US" altLang="ja-JP" sz="175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grpSp>
        <p:nvGrpSpPr>
          <p:cNvPr id="18" name="グループ化 17"/>
          <p:cNvGrpSpPr/>
          <p:nvPr/>
        </p:nvGrpSpPr>
        <p:grpSpPr>
          <a:xfrm>
            <a:off x="406412" y="5612255"/>
            <a:ext cx="1245288" cy="889001"/>
            <a:chOff x="2253345" y="5264149"/>
            <a:chExt cx="1519520" cy="889001"/>
          </a:xfrm>
        </p:grpSpPr>
        <p:sp>
          <p:nvSpPr>
            <p:cNvPr id="21" name="四角形: 角を丸くする 12"/>
            <p:cNvSpPr/>
            <p:nvPr/>
          </p:nvSpPr>
          <p:spPr>
            <a:xfrm>
              <a:off x="2263302" y="5264149"/>
              <a:ext cx="1509563" cy="889001"/>
            </a:xfrm>
            <a:prstGeom prst="roundRect">
              <a:avLst/>
            </a:prstGeom>
            <a:noFill/>
            <a:ln w="38100">
              <a:solidFill>
                <a:srgbClr val="FFC000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" name="テキスト ボックス 23"/>
            <p:cNvSpPr txBox="1"/>
            <p:nvPr/>
          </p:nvSpPr>
          <p:spPr>
            <a:xfrm>
              <a:off x="2253345" y="5385483"/>
              <a:ext cx="1519520" cy="64633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ja-JP" altLang="en-US" sz="36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４</a:t>
              </a:r>
              <a:r>
                <a:rPr kumimoji="1" lang="ja-JP" altLang="en-US" sz="36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分</a:t>
              </a:r>
              <a:endParaRPr kumimoji="1" lang="ja-JP" altLang="en-US" sz="36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sp>
        <p:nvSpPr>
          <p:cNvPr id="17" name="サブタイトル 2"/>
          <p:cNvSpPr txBox="1">
            <a:spLocks/>
          </p:cNvSpPr>
          <p:nvPr/>
        </p:nvSpPr>
        <p:spPr>
          <a:xfrm>
            <a:off x="301277" y="895720"/>
            <a:ext cx="8516152" cy="5727149"/>
          </a:xfrm>
          <a:prstGeom prst="rect">
            <a:avLst/>
          </a:prstGeom>
          <a:ln w="57150">
            <a:solidFill>
              <a:srgbClr val="FF9900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altLang="ja-JP" sz="3600" b="1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ja-JP" altLang="en-US" sz="44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2401515" y="3861708"/>
            <a:ext cx="5773713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3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演習通して、</a:t>
            </a:r>
            <a:endParaRPr lang="en-US" altLang="ja-JP" sz="36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3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・どんな深まりがありましたか。</a:t>
            </a:r>
            <a:endParaRPr lang="en-US" altLang="ja-JP" sz="36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3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・新たに見えてきたことは？</a:t>
            </a:r>
            <a:endParaRPr lang="en-US" altLang="ja-JP" sz="36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4" name="楕円 7"/>
          <p:cNvSpPr/>
          <p:nvPr/>
        </p:nvSpPr>
        <p:spPr>
          <a:xfrm>
            <a:off x="301277" y="159735"/>
            <a:ext cx="1620000" cy="1620000"/>
          </a:xfrm>
          <a:prstGeom prst="ellipse">
            <a:avLst/>
          </a:prstGeom>
          <a:solidFill>
            <a:srgbClr val="FF9900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32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505983" y="615792"/>
            <a:ext cx="1210588" cy="707886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ja-JP" altLang="en-US" sz="40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省察</a:t>
            </a:r>
            <a:endParaRPr lang="ja-JP" altLang="en-US" sz="40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1921276" y="1104233"/>
            <a:ext cx="287424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4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演習</a:t>
            </a:r>
            <a:r>
              <a:rPr lang="ja-JP" altLang="en-US" sz="4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の</a:t>
            </a:r>
            <a:r>
              <a:rPr lang="ja-JP" altLang="en-US" sz="4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目的</a:t>
            </a:r>
            <a:endParaRPr lang="en-US" altLang="ja-JP" sz="40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1874334" y="1757003"/>
            <a:ext cx="6563418" cy="193899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研修した内容について</a:t>
            </a:r>
            <a: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、</a:t>
            </a:r>
            <a:endParaRPr lang="en-US" altLang="ja-JP" sz="24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「</a:t>
            </a:r>
            <a:r>
              <a: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自分の考え」や「学び」</a:t>
            </a:r>
            <a: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を</a:t>
            </a:r>
            <a:endParaRPr lang="en-US" altLang="ja-JP" sz="24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グループで</a:t>
            </a:r>
            <a:r>
              <a:rPr lang="ja-JP" altLang="en-US" sz="24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表出</a:t>
            </a:r>
            <a:r>
              <a:rPr lang="en-US" altLang="ja-JP" sz="2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(</a:t>
            </a:r>
            <a: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共有</a:t>
            </a:r>
            <a:r>
              <a: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</a:t>
            </a:r>
            <a: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協議</a:t>
            </a:r>
            <a:r>
              <a:rPr lang="en-US" altLang="ja-JP" sz="2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)</a:t>
            </a:r>
            <a: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する</a:t>
            </a:r>
            <a:r>
              <a: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ことを通し</a:t>
            </a:r>
            <a: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、</a:t>
            </a:r>
            <a:endParaRPr lang="en-US" altLang="ja-JP" sz="24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研修</a:t>
            </a:r>
            <a:r>
              <a: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内容をさらに</a:t>
            </a:r>
            <a:r>
              <a:rPr lang="ja-JP" altLang="en-US" sz="24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深く理解</a:t>
            </a:r>
            <a:r>
              <a: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するとともに</a:t>
            </a:r>
            <a: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、</a:t>
            </a:r>
            <a:endParaRPr lang="en-US" altLang="ja-JP" sz="24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24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組織的</a:t>
            </a:r>
            <a:r>
              <a:rPr lang="ja-JP" altLang="en-US" sz="24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な授業改善の取組に</a:t>
            </a:r>
            <a:r>
              <a:rPr lang="ja-JP" altLang="en-US" sz="24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つなげる</a:t>
            </a:r>
            <a: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。</a:t>
            </a:r>
            <a:endParaRPr lang="en-US" altLang="ja-JP" sz="24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619718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1274</Words>
  <Application>Microsoft Office PowerPoint</Application>
  <PresentationFormat>画面に合わせる (4:3)</PresentationFormat>
  <Paragraphs>328</Paragraphs>
  <Slides>32</Slides>
  <Notes>30</Notes>
  <HiddenSlides>22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32</vt:i4>
      </vt:variant>
    </vt:vector>
  </HeadingPairs>
  <TitlesOfParts>
    <vt:vector size="39" baseType="lpstr">
      <vt:lpstr>Meiryo UI</vt:lpstr>
      <vt:lpstr>ＭＳ Ｐゴシック</vt:lpstr>
      <vt:lpstr>メイリオ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2016-06-29T03:32:02Z</dcterms:created>
  <dcterms:modified xsi:type="dcterms:W3CDTF">2017-10-19T05:12:03Z</dcterms:modified>
</cp:coreProperties>
</file>